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82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4" r:id="rId18"/>
    <p:sldId id="275" r:id="rId19"/>
    <p:sldId id="276" r:id="rId20"/>
    <p:sldId id="277" r:id="rId21"/>
    <p:sldId id="278" r:id="rId22"/>
    <p:sldId id="279" r:id="rId23"/>
    <p:sldId id="281" r:id="rId24"/>
  </p:sldIdLst>
  <p:sldSz cx="12192000" cy="6858000"/>
  <p:notesSz cx="9928225" cy="6797675"/>
  <p:embeddedFontLst>
    <p:embeddedFont>
      <p:font typeface="Roboto" charset="0"/>
      <p:regular r:id="rId26"/>
      <p:bold r:id="rId27"/>
      <p:italic r:id="rId28"/>
      <p:boldItalic r:id="rId29"/>
    </p:embeddedFont>
    <p:embeddedFont>
      <p:font typeface="Calibri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2D200454-40CA-4A62-9FC3-DE9A4176ACB9}">
      <p15:notes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42">
          <p15:clr>
            <a:srgbClr val="A4A3A4"/>
          </p15:clr>
        </p15:guide>
        <p15:guide id="2" pos="312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1EFD6223-C97B-41BA-9EEB-C76C497BC8E4}">
  <a:tblStyle styleId="{1EFD6223-C97B-41BA-9EEB-C76C497BC8E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 b="off" i="off"/>
      <a:tcStyle>
        <a:tcBdr/>
        <a:fill>
          <a:solidFill>
            <a:srgbClr val="D0DEEF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D0DEEF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-370" y="-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42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303314" cy="340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622594" y="0"/>
            <a:ext cx="4303314" cy="340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698750" y="509588"/>
            <a:ext cx="4530725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92360" y="3228190"/>
            <a:ext cx="7943508" cy="305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456379"/>
            <a:ext cx="4303314" cy="340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622594" y="6456379"/>
            <a:ext cx="4303314" cy="340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485650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>
            <a:spLocks noGrp="1"/>
          </p:cNvSpPr>
          <p:nvPr>
            <p:ph type="body" idx="1"/>
          </p:nvPr>
        </p:nvSpPr>
        <p:spPr>
          <a:xfrm>
            <a:off x="992360" y="3228190"/>
            <a:ext cx="7943508" cy="305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4" name="Google Shape;8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:notes"/>
          <p:cNvSpPr txBox="1">
            <a:spLocks noGrp="1"/>
          </p:cNvSpPr>
          <p:nvPr>
            <p:ph type="body" idx="1"/>
          </p:nvPr>
        </p:nvSpPr>
        <p:spPr>
          <a:xfrm>
            <a:off x="992360" y="3228190"/>
            <a:ext cx="7943508" cy="305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4" name="Google Shape;19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1:notes"/>
          <p:cNvSpPr txBox="1">
            <a:spLocks noGrp="1"/>
          </p:cNvSpPr>
          <p:nvPr>
            <p:ph type="body" idx="1"/>
          </p:nvPr>
        </p:nvSpPr>
        <p:spPr>
          <a:xfrm>
            <a:off x="992360" y="3228190"/>
            <a:ext cx="7943508" cy="305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2" name="Google Shape;21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2:notes"/>
          <p:cNvSpPr txBox="1">
            <a:spLocks noGrp="1"/>
          </p:cNvSpPr>
          <p:nvPr>
            <p:ph type="body" idx="1"/>
          </p:nvPr>
        </p:nvSpPr>
        <p:spPr>
          <a:xfrm>
            <a:off x="992360" y="3228190"/>
            <a:ext cx="7943508" cy="305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8" name="Google Shape;22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3:notes"/>
          <p:cNvSpPr txBox="1">
            <a:spLocks noGrp="1"/>
          </p:cNvSpPr>
          <p:nvPr>
            <p:ph type="body" idx="1"/>
          </p:nvPr>
        </p:nvSpPr>
        <p:spPr>
          <a:xfrm>
            <a:off x="992360" y="3228190"/>
            <a:ext cx="7943508" cy="305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0" name="Google Shape;26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:notes"/>
          <p:cNvSpPr txBox="1">
            <a:spLocks noGrp="1"/>
          </p:cNvSpPr>
          <p:nvPr>
            <p:ph type="body" idx="1"/>
          </p:nvPr>
        </p:nvSpPr>
        <p:spPr>
          <a:xfrm>
            <a:off x="992360" y="3228190"/>
            <a:ext cx="7943508" cy="305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0" name="Google Shape;28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6:notes"/>
          <p:cNvSpPr txBox="1">
            <a:spLocks noGrp="1"/>
          </p:cNvSpPr>
          <p:nvPr>
            <p:ph type="body" idx="1"/>
          </p:nvPr>
        </p:nvSpPr>
        <p:spPr>
          <a:xfrm>
            <a:off x="992360" y="3228190"/>
            <a:ext cx="7943400" cy="30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1" name="Google Shape;29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9:notes"/>
          <p:cNvSpPr txBox="1">
            <a:spLocks noGrp="1"/>
          </p:cNvSpPr>
          <p:nvPr>
            <p:ph type="body" idx="1"/>
          </p:nvPr>
        </p:nvSpPr>
        <p:spPr>
          <a:xfrm>
            <a:off x="992360" y="3228190"/>
            <a:ext cx="7943400" cy="30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3" name="Google Shape;34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0:notes"/>
          <p:cNvSpPr txBox="1">
            <a:spLocks noGrp="1"/>
          </p:cNvSpPr>
          <p:nvPr>
            <p:ph type="body" idx="1"/>
          </p:nvPr>
        </p:nvSpPr>
        <p:spPr>
          <a:xfrm>
            <a:off x="992360" y="3228190"/>
            <a:ext cx="7943400" cy="30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7" name="Google Shape;35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1:notes"/>
          <p:cNvSpPr txBox="1">
            <a:spLocks noGrp="1"/>
          </p:cNvSpPr>
          <p:nvPr>
            <p:ph type="body" idx="1"/>
          </p:nvPr>
        </p:nvSpPr>
        <p:spPr>
          <a:xfrm>
            <a:off x="992360" y="3228190"/>
            <a:ext cx="7943400" cy="30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9" name="Google Shape;36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2:notes"/>
          <p:cNvSpPr txBox="1">
            <a:spLocks noGrp="1"/>
          </p:cNvSpPr>
          <p:nvPr>
            <p:ph type="body" idx="1"/>
          </p:nvPr>
        </p:nvSpPr>
        <p:spPr>
          <a:xfrm>
            <a:off x="992360" y="3228190"/>
            <a:ext cx="7943400" cy="30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5" name="Google Shape;38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992360" y="3228190"/>
            <a:ext cx="7943508" cy="305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3:notes"/>
          <p:cNvSpPr txBox="1">
            <a:spLocks noGrp="1"/>
          </p:cNvSpPr>
          <p:nvPr>
            <p:ph type="body" idx="1"/>
          </p:nvPr>
        </p:nvSpPr>
        <p:spPr>
          <a:xfrm>
            <a:off x="992360" y="3228190"/>
            <a:ext cx="7943508" cy="305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5" name="Google Shape;39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4:notes"/>
          <p:cNvSpPr txBox="1">
            <a:spLocks noGrp="1"/>
          </p:cNvSpPr>
          <p:nvPr>
            <p:ph type="body" idx="1"/>
          </p:nvPr>
        </p:nvSpPr>
        <p:spPr>
          <a:xfrm>
            <a:off x="992360" y="3228190"/>
            <a:ext cx="7943508" cy="305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2" name="Google Shape;40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6:notes"/>
          <p:cNvSpPr txBox="1">
            <a:spLocks noGrp="1"/>
          </p:cNvSpPr>
          <p:nvPr>
            <p:ph type="body" idx="1"/>
          </p:nvPr>
        </p:nvSpPr>
        <p:spPr>
          <a:xfrm>
            <a:off x="992360" y="3228190"/>
            <a:ext cx="7943400" cy="30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2" name="Google Shape;43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992360" y="3228190"/>
            <a:ext cx="7943400" cy="30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3:notes"/>
          <p:cNvSpPr txBox="1">
            <a:spLocks noGrp="1"/>
          </p:cNvSpPr>
          <p:nvPr>
            <p:ph type="sldNum" idx="12"/>
          </p:nvPr>
        </p:nvSpPr>
        <p:spPr>
          <a:xfrm>
            <a:off x="5622594" y="6456379"/>
            <a:ext cx="4303200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992360" y="3228190"/>
            <a:ext cx="7943400" cy="30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4:notes"/>
          <p:cNvSpPr txBox="1">
            <a:spLocks noGrp="1"/>
          </p:cNvSpPr>
          <p:nvPr>
            <p:ph type="sldNum" idx="12"/>
          </p:nvPr>
        </p:nvSpPr>
        <p:spPr>
          <a:xfrm>
            <a:off x="5622594" y="6456379"/>
            <a:ext cx="4303200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992360" y="3228190"/>
            <a:ext cx="7943400" cy="30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p5:notes"/>
          <p:cNvSpPr txBox="1">
            <a:spLocks noGrp="1"/>
          </p:cNvSpPr>
          <p:nvPr>
            <p:ph type="sldNum" idx="12"/>
          </p:nvPr>
        </p:nvSpPr>
        <p:spPr>
          <a:xfrm>
            <a:off x="5622594" y="6456379"/>
            <a:ext cx="4303200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0" name="Google Shape;140;p6:notes"/>
          <p:cNvSpPr txBox="1">
            <a:spLocks noGrp="1"/>
          </p:cNvSpPr>
          <p:nvPr>
            <p:ph type="body" idx="1"/>
          </p:nvPr>
        </p:nvSpPr>
        <p:spPr>
          <a:xfrm>
            <a:off x="992360" y="3228190"/>
            <a:ext cx="7943400" cy="30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p6:notes"/>
          <p:cNvSpPr txBox="1">
            <a:spLocks noGrp="1"/>
          </p:cNvSpPr>
          <p:nvPr>
            <p:ph type="sldNum" idx="12"/>
          </p:nvPr>
        </p:nvSpPr>
        <p:spPr>
          <a:xfrm>
            <a:off x="5622594" y="6456379"/>
            <a:ext cx="4303200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7" name="Google Shape;157;p7:notes"/>
          <p:cNvSpPr txBox="1">
            <a:spLocks noGrp="1"/>
          </p:cNvSpPr>
          <p:nvPr>
            <p:ph type="body" idx="1"/>
          </p:nvPr>
        </p:nvSpPr>
        <p:spPr>
          <a:xfrm>
            <a:off x="992360" y="3228190"/>
            <a:ext cx="7943400" cy="30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8" name="Google Shape;158;p7:notes"/>
          <p:cNvSpPr txBox="1">
            <a:spLocks noGrp="1"/>
          </p:cNvSpPr>
          <p:nvPr>
            <p:ph type="sldNum" idx="12"/>
          </p:nvPr>
        </p:nvSpPr>
        <p:spPr>
          <a:xfrm>
            <a:off x="5622594" y="6456379"/>
            <a:ext cx="4303200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5" name="Google Shape;165;p8:notes"/>
          <p:cNvSpPr txBox="1">
            <a:spLocks noGrp="1"/>
          </p:cNvSpPr>
          <p:nvPr>
            <p:ph type="body" idx="1"/>
          </p:nvPr>
        </p:nvSpPr>
        <p:spPr>
          <a:xfrm>
            <a:off x="992360" y="3228190"/>
            <a:ext cx="7943400" cy="30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" name="Google Shape;166;p8:notes"/>
          <p:cNvSpPr txBox="1">
            <a:spLocks noGrp="1"/>
          </p:cNvSpPr>
          <p:nvPr>
            <p:ph type="sldNum" idx="12"/>
          </p:nvPr>
        </p:nvSpPr>
        <p:spPr>
          <a:xfrm>
            <a:off x="5622594" y="6456379"/>
            <a:ext cx="4303200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:notes"/>
          <p:cNvSpPr txBox="1">
            <a:spLocks noGrp="1"/>
          </p:cNvSpPr>
          <p:nvPr>
            <p:ph type="body" idx="1"/>
          </p:nvPr>
        </p:nvSpPr>
        <p:spPr>
          <a:xfrm>
            <a:off x="992360" y="3228190"/>
            <a:ext cx="7943400" cy="30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" name="Google Shape;17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EA7-96CD-44DC-AE9E-8C8005037923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1832A-C787-486C-9C1B-14E6D4D4F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29059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EA7-96CD-44DC-AE9E-8C8005037923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1832A-C787-486C-9C1B-14E6D4D4F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9998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1"/>
            <a:ext cx="36576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1"/>
            <a:ext cx="107696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EA7-96CD-44DC-AE9E-8C8005037923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1832A-C787-486C-9C1B-14E6D4D4F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35523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egmar">
  <p:cSld name="Siegma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2711450" y="266700"/>
            <a:ext cx="9180513" cy="893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1"/>
          </p:nvPr>
        </p:nvSpPr>
        <p:spPr>
          <a:xfrm>
            <a:off x="334963" y="1776095"/>
            <a:ext cx="11557000" cy="448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–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–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»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>
            <a:spLocks noGrp="1"/>
          </p:cNvSpPr>
          <p:nvPr>
            <p:ph type="pic" idx="2"/>
          </p:nvPr>
        </p:nvSpPr>
        <p:spPr>
          <a:xfrm>
            <a:off x="0" y="2420938"/>
            <a:ext cx="12192000" cy="4096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731">
          <p15:clr>
            <a:srgbClr val="9FCC3B"/>
          </p15:clr>
        </p15:guide>
        <p15:guide id="2" orient="horz" pos="210">
          <p15:clr>
            <a:srgbClr val="9FCC3B"/>
          </p15:clr>
        </p15:guide>
        <p15:guide id="3" pos="1708">
          <p15:clr>
            <a:srgbClr val="9FCC3B"/>
          </p15:clr>
        </p15:guide>
        <p15:guide id="4" pos="1481">
          <p15:clr>
            <a:srgbClr val="9FCC3B"/>
          </p15:clr>
        </p15:guide>
        <p15:guide id="5" pos="1255">
          <p15:clr>
            <a:srgbClr val="9FCC3B"/>
          </p15:clr>
        </p15:guide>
        <p15:guide id="6" pos="211">
          <p15:clr>
            <a:srgbClr val="9FCC3B"/>
          </p15:clr>
        </p15:guide>
        <p15:guide id="7" orient="horz" pos="1162">
          <p15:clr>
            <a:srgbClr val="000000"/>
          </p15:clr>
        </p15:guide>
        <p15:guide id="8" orient="horz" pos="152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ichenhain">
  <p:cSld name="Reichenhai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192088" y="1996440"/>
            <a:ext cx="11807825" cy="4348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1558925" y="152400"/>
            <a:ext cx="10440988" cy="468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2"/>
          </p:nvPr>
        </p:nvSpPr>
        <p:spPr>
          <a:xfrm>
            <a:off x="192088" y="908050"/>
            <a:ext cx="11807825" cy="928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EA7-96CD-44DC-AE9E-8C8005037923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1832A-C787-486C-9C1B-14E6D4D4F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41786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EA7-96CD-44DC-AE9E-8C8005037923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1832A-C787-486C-9C1B-14E6D4D4F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12548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EA7-96CD-44DC-AE9E-8C8005037923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1832A-C787-486C-9C1B-14E6D4D4F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07981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EA7-96CD-44DC-AE9E-8C8005037923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1832A-C787-486C-9C1B-14E6D4D4F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95296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EA7-96CD-44DC-AE9E-8C8005037923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1832A-C787-486C-9C1B-14E6D4D4F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3896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EA7-96CD-44DC-AE9E-8C8005037923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1832A-C787-486C-9C1B-14E6D4D4F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4906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EA7-96CD-44DC-AE9E-8C8005037923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1832A-C787-486C-9C1B-14E6D4D4F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67410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65EA7-96CD-44DC-AE9E-8C8005037923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1832A-C787-486C-9C1B-14E6D4D4F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13129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565EA7-96CD-44DC-AE9E-8C8005037923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1832A-C787-486C-9C1B-14E6D4D4F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252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gif"/><Relationship Id="rId3" Type="http://schemas.openxmlformats.org/officeDocument/2006/relationships/image" Target="../media/image29.jpg"/><Relationship Id="rId7" Type="http://schemas.openxmlformats.org/officeDocument/2006/relationships/image" Target="../media/image3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gif"/><Relationship Id="rId5" Type="http://schemas.openxmlformats.org/officeDocument/2006/relationships/image" Target="../media/image31.jpg"/><Relationship Id="rId4" Type="http://schemas.openxmlformats.org/officeDocument/2006/relationships/image" Target="../media/image30.jpg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13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 descr="A picture containing outdoor, dark, light, sitt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-59267" y="-76200"/>
            <a:ext cx="12251267" cy="69342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 txBox="1"/>
          <p:nvPr/>
        </p:nvSpPr>
        <p:spPr>
          <a:xfrm>
            <a:off x="1263308" y="1405800"/>
            <a:ext cx="9606116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de-DE" sz="8000" b="1" i="0" u="none" strike="noStrike" cap="none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Data </a:t>
            </a:r>
            <a:r>
              <a:rPr lang="de-DE" sz="8000" b="1" i="0" u="none" strike="noStrike" cap="none" dirty="0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Augmentation</a:t>
            </a:r>
            <a:endParaRPr sz="14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79799" y="3251200"/>
            <a:ext cx="51731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PRESENTED BY </a:t>
            </a:r>
            <a:br>
              <a:rPr lang="en-US" sz="2800" b="1" dirty="0" smtClean="0">
                <a:solidFill>
                  <a:schemeClr val="bg1"/>
                </a:solidFill>
              </a:rPr>
            </a:br>
            <a:r>
              <a:rPr lang="en-US" sz="2800" b="1" dirty="0" smtClean="0">
                <a:solidFill>
                  <a:schemeClr val="bg1"/>
                </a:solidFill>
              </a:rPr>
              <a:t/>
            </a:r>
            <a:br>
              <a:rPr lang="en-US" sz="2800" b="1" dirty="0" smtClean="0">
                <a:solidFill>
                  <a:schemeClr val="bg1"/>
                </a:solidFill>
              </a:rPr>
            </a:br>
            <a:r>
              <a:rPr lang="en-US" sz="2800" b="1" dirty="0" smtClean="0">
                <a:solidFill>
                  <a:schemeClr val="bg1"/>
                </a:solidFill>
              </a:rPr>
              <a:t>SYED MUHAMMAD HAMZA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>
            <a:spLocks noGrp="1"/>
          </p:cNvSpPr>
          <p:nvPr>
            <p:ph type="body" idx="1"/>
          </p:nvPr>
        </p:nvSpPr>
        <p:spPr>
          <a:xfrm>
            <a:off x="192088" y="908050"/>
            <a:ext cx="118077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de-DE"/>
              <a:t>Workflow of Data Augmentation</a:t>
            </a:r>
            <a:endParaRPr/>
          </a:p>
        </p:txBody>
      </p:sp>
      <p:sp>
        <p:nvSpPr>
          <p:cNvPr id="176" name="Google Shape;176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rPr lang="de-DE" cap="none"/>
              <a:t>SEMINAR WEB ENGINEERING (WS 2020/2021)</a:t>
            </a:r>
            <a:br>
              <a:rPr lang="de-DE" cap="none"/>
            </a:br>
            <a:r>
              <a:rPr lang="de-DE" cap="none"/>
              <a:t>DATA AUGMENTATION</a:t>
            </a:r>
            <a:endParaRPr/>
          </a:p>
        </p:txBody>
      </p:sp>
      <p:sp>
        <p:nvSpPr>
          <p:cNvPr id="178" name="Google Shape;178;p21"/>
          <p:cNvSpPr/>
          <p:nvPr/>
        </p:nvSpPr>
        <p:spPr>
          <a:xfrm>
            <a:off x="1047875" y="1750313"/>
            <a:ext cx="9808800" cy="5211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set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1"/>
          <p:cNvSpPr/>
          <p:nvPr/>
        </p:nvSpPr>
        <p:spPr>
          <a:xfrm>
            <a:off x="2913175" y="2701775"/>
            <a:ext cx="3631800" cy="5211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training set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21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30454" y="3305471"/>
            <a:ext cx="1397251" cy="139725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1"/>
          <p:cNvSpPr/>
          <p:nvPr/>
        </p:nvSpPr>
        <p:spPr>
          <a:xfrm>
            <a:off x="3261099" y="5462325"/>
            <a:ext cx="3284100" cy="5211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enlarged training set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21" descr="A picture containing 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60649" y="2414431"/>
            <a:ext cx="700444" cy="700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 descr="A picture containing 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68448" y="5024917"/>
            <a:ext cx="1048163" cy="104816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1"/>
          <p:cNvSpPr/>
          <p:nvPr/>
        </p:nvSpPr>
        <p:spPr>
          <a:xfrm>
            <a:off x="7118429" y="2675375"/>
            <a:ext cx="3258000" cy="5211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validation set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1"/>
          <p:cNvSpPr txBox="1"/>
          <p:nvPr/>
        </p:nvSpPr>
        <p:spPr>
          <a:xfrm>
            <a:off x="3805360" y="4638161"/>
            <a:ext cx="1795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de-DE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Augmentation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21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7154" y="3648100"/>
            <a:ext cx="1544150" cy="154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1"/>
          <p:cNvSpPr txBox="1"/>
          <p:nvPr/>
        </p:nvSpPr>
        <p:spPr>
          <a:xfrm>
            <a:off x="7801615" y="5340911"/>
            <a:ext cx="1795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de-DE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performance test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de-DE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evaluation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1"/>
          <p:cNvSpPr/>
          <p:nvPr/>
        </p:nvSpPr>
        <p:spPr>
          <a:xfrm>
            <a:off x="4610698" y="2400749"/>
            <a:ext cx="184500" cy="300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1"/>
          <p:cNvSpPr/>
          <p:nvPr/>
        </p:nvSpPr>
        <p:spPr>
          <a:xfrm>
            <a:off x="8606965" y="2407590"/>
            <a:ext cx="184500" cy="300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1"/>
          <p:cNvSpPr/>
          <p:nvPr/>
        </p:nvSpPr>
        <p:spPr>
          <a:xfrm>
            <a:off x="4610703" y="5153032"/>
            <a:ext cx="184500" cy="300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1"/>
          <p:cNvSpPr/>
          <p:nvPr/>
        </p:nvSpPr>
        <p:spPr>
          <a:xfrm>
            <a:off x="8606965" y="3198557"/>
            <a:ext cx="184500" cy="300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de-DE" dirty="0"/>
              <a:t>When do I use data augmentation</a:t>
            </a:r>
            <a:r>
              <a:rPr lang="de-DE" dirty="0" smtClean="0"/>
              <a:t>?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lang="de-DE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dirty="0"/>
          </a:p>
        </p:txBody>
      </p:sp>
      <p:sp>
        <p:nvSpPr>
          <p:cNvPr id="196" name="Google Shape;196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rPr lang="de-DE" cap="none"/>
              <a:t>SEMINAR WEB ENGINEERING (WS 2020/2021)</a:t>
            </a:r>
            <a:br>
              <a:rPr lang="de-DE" cap="none"/>
            </a:br>
            <a:r>
              <a:rPr lang="de-DE" cap="none"/>
              <a:t>DATA AUGMENTATION</a:t>
            </a:r>
            <a:endParaRPr/>
          </a:p>
        </p:txBody>
      </p:sp>
      <p:pic>
        <p:nvPicPr>
          <p:cNvPr id="198" name="Google Shape;198;p22" descr="A picture containing 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4763" y="2514317"/>
            <a:ext cx="928369" cy="92836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2"/>
          <p:cNvSpPr txBox="1"/>
          <p:nvPr/>
        </p:nvSpPr>
        <p:spPr>
          <a:xfrm>
            <a:off x="15888" y="4386660"/>
            <a:ext cx="19861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small data set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22" descr="A picture containing text, clipart, vector graphic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71775" y="2290677"/>
            <a:ext cx="1375649" cy="137564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2"/>
          <p:cNvSpPr txBox="1"/>
          <p:nvPr/>
        </p:nvSpPr>
        <p:spPr>
          <a:xfrm>
            <a:off x="2166540" y="4387498"/>
            <a:ext cx="19861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complex problem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22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60313" y="2332819"/>
            <a:ext cx="1291365" cy="129136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2"/>
          <p:cNvSpPr txBox="1"/>
          <p:nvPr/>
        </p:nvSpPr>
        <p:spPr>
          <a:xfrm>
            <a:off x="4312936" y="4333464"/>
            <a:ext cx="198611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transformation of data would be effective and easy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22" descr="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13898" y="1940654"/>
            <a:ext cx="2075694" cy="2075694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2"/>
          <p:cNvSpPr txBox="1"/>
          <p:nvPr/>
        </p:nvSpPr>
        <p:spPr>
          <a:xfrm>
            <a:off x="6758686" y="4333463"/>
            <a:ext cx="198611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know how to find the correct method for your data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6" name="Google Shape;206;p22"/>
          <p:cNvGrpSpPr/>
          <p:nvPr/>
        </p:nvGrpSpPr>
        <p:grpSpPr>
          <a:xfrm>
            <a:off x="9419524" y="2216079"/>
            <a:ext cx="2250695" cy="1524845"/>
            <a:chOff x="9749218" y="2405575"/>
            <a:chExt cx="2250695" cy="1524845"/>
          </a:xfrm>
        </p:grpSpPr>
        <p:cxnSp>
          <p:nvCxnSpPr>
            <p:cNvPr id="207" name="Google Shape;207;p22"/>
            <p:cNvCxnSpPr/>
            <p:nvPr/>
          </p:nvCxnSpPr>
          <p:spPr>
            <a:xfrm rot="10800000">
              <a:off x="9749218" y="2405575"/>
              <a:ext cx="0" cy="1524845"/>
            </a:xfrm>
            <a:prstGeom prst="straightConnector1">
              <a:avLst/>
            </a:prstGeom>
            <a:noFill/>
            <a:ln w="76200" cap="flat" cmpd="sng">
              <a:solidFill>
                <a:srgbClr val="2E75B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08" name="Google Shape;208;p22"/>
            <p:cNvCxnSpPr/>
            <p:nvPr/>
          </p:nvCxnSpPr>
          <p:spPr>
            <a:xfrm>
              <a:off x="9749218" y="3897304"/>
              <a:ext cx="2250695" cy="0"/>
            </a:xfrm>
            <a:prstGeom prst="straightConnector1">
              <a:avLst/>
            </a:prstGeom>
            <a:noFill/>
            <a:ln w="76200" cap="flat" cmpd="sng">
              <a:solidFill>
                <a:srgbClr val="2E75B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209" name="Google Shape;209;p22"/>
          <p:cNvSpPr txBox="1"/>
          <p:nvPr/>
        </p:nvSpPr>
        <p:spPr>
          <a:xfrm>
            <a:off x="9551812" y="4343314"/>
            <a:ext cx="198611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have a strategy for dealing with overfitting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de-DE"/>
              <a:t>Data Augmentation Applications</a:t>
            </a:r>
            <a:endParaRPr/>
          </a:p>
        </p:txBody>
      </p:sp>
      <p:sp>
        <p:nvSpPr>
          <p:cNvPr id="214" name="Google Shape;214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rPr lang="de-DE" cap="none"/>
              <a:t>SEMINAR WEB ENGINEERING (WS 2020/2021)</a:t>
            </a:r>
            <a:br>
              <a:rPr lang="de-DE" cap="none"/>
            </a:br>
            <a:r>
              <a:rPr lang="de-DE" cap="none"/>
              <a:t>DATA AUGMENTATION</a:t>
            </a:r>
            <a:endParaRPr/>
          </a:p>
        </p:txBody>
      </p:sp>
      <p:pic>
        <p:nvPicPr>
          <p:cNvPr id="216" name="Google Shape;216;p23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29638" y="1133176"/>
            <a:ext cx="1729280" cy="1729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3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0566" y="1980065"/>
            <a:ext cx="1470613" cy="1470613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3"/>
          <p:cNvSpPr/>
          <p:nvPr/>
        </p:nvSpPr>
        <p:spPr>
          <a:xfrm>
            <a:off x="2860016" y="2804299"/>
            <a:ext cx="8668524" cy="408623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Natural Language Processing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3"/>
          <p:cNvSpPr/>
          <p:nvPr/>
        </p:nvSpPr>
        <p:spPr>
          <a:xfrm>
            <a:off x="603893" y="5676886"/>
            <a:ext cx="10924648" cy="408623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Human-computer interaction, Understanding human emotion</a:t>
            </a: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23"/>
          <p:cNvSpPr/>
          <p:nvPr/>
        </p:nvSpPr>
        <p:spPr>
          <a:xfrm>
            <a:off x="603892" y="5052395"/>
            <a:ext cx="10924648" cy="408623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Scientific research, medical fields</a:t>
            </a: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23"/>
          <p:cNvSpPr/>
          <p:nvPr/>
        </p:nvSpPr>
        <p:spPr>
          <a:xfrm>
            <a:off x="603893" y="4059582"/>
            <a:ext cx="1729280" cy="715089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 classification</a:t>
            </a: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23"/>
          <p:cNvSpPr/>
          <p:nvPr/>
        </p:nvSpPr>
        <p:spPr>
          <a:xfrm>
            <a:off x="2860016" y="4377970"/>
            <a:ext cx="4594341" cy="408623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Speech recognition, sound classification</a:t>
            </a: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23"/>
          <p:cNvSpPr/>
          <p:nvPr/>
        </p:nvSpPr>
        <p:spPr>
          <a:xfrm>
            <a:off x="7696201" y="4397155"/>
            <a:ext cx="3832340" cy="408623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text classification, text generation</a:t>
            </a: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4" name="Google Shape;224;p23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77064" y="2738542"/>
            <a:ext cx="1470613" cy="1470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3" descr="Shape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240365">
            <a:off x="4699137" y="2963077"/>
            <a:ext cx="1238620" cy="1238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"/>
          <p:cNvSpPr/>
          <p:nvPr/>
        </p:nvSpPr>
        <p:spPr>
          <a:xfrm>
            <a:off x="5288455" y="1836420"/>
            <a:ext cx="841577" cy="426926"/>
          </a:xfrm>
          <a:prstGeom prst="roundRect">
            <a:avLst>
              <a:gd name="adj" fmla="val 16667"/>
            </a:avLst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4"/>
          <p:cNvSpPr/>
          <p:nvPr/>
        </p:nvSpPr>
        <p:spPr>
          <a:xfrm>
            <a:off x="5059752" y="2133500"/>
            <a:ext cx="2554898" cy="2466404"/>
          </a:xfrm>
          <a:prstGeom prst="roundRect">
            <a:avLst>
              <a:gd name="adj" fmla="val 16667"/>
            </a:avLst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4"/>
          <p:cNvSpPr/>
          <p:nvPr/>
        </p:nvSpPr>
        <p:spPr>
          <a:xfrm>
            <a:off x="371745" y="2179668"/>
            <a:ext cx="2140896" cy="2339799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4"/>
          <p:cNvSpPr/>
          <p:nvPr/>
        </p:nvSpPr>
        <p:spPr>
          <a:xfrm>
            <a:off x="2654269" y="2179668"/>
            <a:ext cx="2140896" cy="3344223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de-DE"/>
              <a:t>Natural Language Processing: some tasks</a:t>
            </a:r>
            <a:endParaRPr/>
          </a:p>
        </p:txBody>
      </p:sp>
      <p:sp>
        <p:nvSpPr>
          <p:cNvPr id="234" name="Google Shape;234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rPr lang="de-DE" cap="none"/>
              <a:t>SEMINAR WEB ENGINEERING (WS 2020/2021)</a:t>
            </a:r>
            <a:br>
              <a:rPr lang="de-DE" cap="none"/>
            </a:br>
            <a:r>
              <a:rPr lang="de-DE" cap="none"/>
              <a:t>DATA AUGMENTATION</a:t>
            </a:r>
            <a:endParaRPr/>
          </a:p>
        </p:txBody>
      </p:sp>
      <p:pic>
        <p:nvPicPr>
          <p:cNvPr id="236" name="Google Shape;236;p24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45458" y="2234597"/>
            <a:ext cx="1729280" cy="1729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4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3882" y="2526847"/>
            <a:ext cx="1245401" cy="124540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4"/>
          <p:cNvSpPr txBox="1"/>
          <p:nvPr/>
        </p:nvSpPr>
        <p:spPr>
          <a:xfrm>
            <a:off x="486539" y="3999740"/>
            <a:ext cx="19861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Translation tasks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24" descr="Shap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27747" y="2490289"/>
            <a:ext cx="1198830" cy="11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4"/>
          <p:cNvSpPr txBox="1"/>
          <p:nvPr/>
        </p:nvSpPr>
        <p:spPr>
          <a:xfrm>
            <a:off x="2833567" y="3999740"/>
            <a:ext cx="198611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Speech emotion recognition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4"/>
          <p:cNvSpPr txBox="1"/>
          <p:nvPr/>
        </p:nvSpPr>
        <p:spPr>
          <a:xfrm>
            <a:off x="2833567" y="4731502"/>
            <a:ext cx="198611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Speech recognition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4"/>
          <p:cNvSpPr txBox="1"/>
          <p:nvPr/>
        </p:nvSpPr>
        <p:spPr>
          <a:xfrm>
            <a:off x="5353701" y="4150135"/>
            <a:ext cx="19861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classification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4"/>
          <p:cNvSpPr txBox="1"/>
          <p:nvPr/>
        </p:nvSpPr>
        <p:spPr>
          <a:xfrm>
            <a:off x="2860159" y="5523891"/>
            <a:ext cx="19861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Text-to-speech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4"/>
          <p:cNvSpPr txBox="1"/>
          <p:nvPr/>
        </p:nvSpPr>
        <p:spPr>
          <a:xfrm>
            <a:off x="8007758" y="4138239"/>
            <a:ext cx="198611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syntax and semtantic analysis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24" descr="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07758" y="2587026"/>
            <a:ext cx="1412714" cy="1412714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4"/>
          <p:cNvSpPr txBox="1"/>
          <p:nvPr/>
        </p:nvSpPr>
        <p:spPr>
          <a:xfrm>
            <a:off x="9954941" y="4116638"/>
            <a:ext cx="198611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generation, dialogue management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7" name="Google Shape;247;p24"/>
          <p:cNvGrpSpPr/>
          <p:nvPr/>
        </p:nvGrpSpPr>
        <p:grpSpPr>
          <a:xfrm>
            <a:off x="5151563" y="2390851"/>
            <a:ext cx="2289595" cy="1650191"/>
            <a:chOff x="5151563" y="2047603"/>
            <a:chExt cx="2289595" cy="1650191"/>
          </a:xfrm>
        </p:grpSpPr>
        <p:sp>
          <p:nvSpPr>
            <p:cNvPr id="248" name="Google Shape;248;p24"/>
            <p:cNvSpPr/>
            <p:nvPr/>
          </p:nvSpPr>
          <p:spPr>
            <a:xfrm>
              <a:off x="5151563" y="2243778"/>
              <a:ext cx="408215" cy="40821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4"/>
            <p:cNvSpPr/>
            <p:nvPr/>
          </p:nvSpPr>
          <p:spPr>
            <a:xfrm>
              <a:off x="5237221" y="2865514"/>
              <a:ext cx="408215" cy="40821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4"/>
            <p:cNvSpPr/>
            <p:nvPr/>
          </p:nvSpPr>
          <p:spPr>
            <a:xfrm>
              <a:off x="5687785" y="2082923"/>
              <a:ext cx="408215" cy="40821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4"/>
            <p:cNvSpPr/>
            <p:nvPr/>
          </p:nvSpPr>
          <p:spPr>
            <a:xfrm>
              <a:off x="6727247" y="2626938"/>
              <a:ext cx="408215" cy="40821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4"/>
            <p:cNvSpPr/>
            <p:nvPr/>
          </p:nvSpPr>
          <p:spPr>
            <a:xfrm>
              <a:off x="6130032" y="3019209"/>
              <a:ext cx="408215" cy="40821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4"/>
            <p:cNvSpPr/>
            <p:nvPr/>
          </p:nvSpPr>
          <p:spPr>
            <a:xfrm>
              <a:off x="6985651" y="3289579"/>
              <a:ext cx="408215" cy="40821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4"/>
            <p:cNvSpPr/>
            <p:nvPr/>
          </p:nvSpPr>
          <p:spPr>
            <a:xfrm>
              <a:off x="7032943" y="2050783"/>
              <a:ext cx="408215" cy="40821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5" name="Google Shape;255;p24"/>
            <p:cNvCxnSpPr/>
            <p:nvPr/>
          </p:nvCxnSpPr>
          <p:spPr>
            <a:xfrm rot="10800000" flipH="1">
              <a:off x="5645436" y="2047603"/>
              <a:ext cx="1132878" cy="1650191"/>
            </a:xfrm>
            <a:prstGeom prst="straightConnector1">
              <a:avLst/>
            </a:prstGeom>
            <a:noFill/>
            <a:ln w="76200" cap="flat" cmpd="sng">
              <a:solidFill>
                <a:srgbClr val="70706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56" name="Google Shape;256;p24"/>
          <p:cNvSpPr txBox="1"/>
          <p:nvPr/>
        </p:nvSpPr>
        <p:spPr>
          <a:xfrm>
            <a:off x="5343486" y="1860021"/>
            <a:ext cx="19861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4"/>
          <p:cNvSpPr txBox="1"/>
          <p:nvPr/>
        </p:nvSpPr>
        <p:spPr>
          <a:xfrm>
            <a:off x="5343543" y="1860050"/>
            <a:ext cx="7866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5"/>
          <p:cNvSpPr txBox="1">
            <a:spLocks noGrp="1"/>
          </p:cNvSpPr>
          <p:nvPr>
            <p:ph type="body" idx="1"/>
          </p:nvPr>
        </p:nvSpPr>
        <p:spPr>
          <a:xfrm>
            <a:off x="192090" y="2318331"/>
            <a:ext cx="5637212" cy="34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de-DE" sz="2500" b="1"/>
              <a:t>Problem: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de-DE" sz="2500"/>
              <a:t>class imbalance and small dataset</a:t>
            </a:r>
            <a:endParaRPr sz="25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de-DE" sz="2500" b="1"/>
              <a:t>Solution: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de-DE" sz="2500"/>
              <a:t>Data augmentation by rescaling of spectograms</a:t>
            </a:r>
            <a:endParaRPr sz="25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de-DE" sz="2500" b="1"/>
              <a:t>Results: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de-DE" sz="2500"/>
              <a:t>Improvement in accuracy of predictions</a:t>
            </a:r>
            <a:endParaRPr sz="2500"/>
          </a:p>
        </p:txBody>
      </p:sp>
      <p:sp>
        <p:nvSpPr>
          <p:cNvPr id="262" name="Google Shape;262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rPr lang="de-DE" cap="none"/>
              <a:t>SEMINAR WEB ENGINEERING (WS 2020/2021)</a:t>
            </a:r>
            <a:br>
              <a:rPr lang="de-DE" cap="none"/>
            </a:br>
            <a:r>
              <a:rPr lang="de-DE" cap="none"/>
              <a:t>DATA AUGMENTATION</a:t>
            </a:r>
            <a:endParaRPr/>
          </a:p>
        </p:txBody>
      </p:sp>
      <p:sp>
        <p:nvSpPr>
          <p:cNvPr id="263" name="Google Shape;263;p25"/>
          <p:cNvSpPr txBox="1">
            <a:spLocks noGrp="1"/>
          </p:cNvSpPr>
          <p:nvPr>
            <p:ph type="body" idx="2"/>
          </p:nvPr>
        </p:nvSpPr>
        <p:spPr>
          <a:xfrm>
            <a:off x="192088" y="908050"/>
            <a:ext cx="11807825" cy="61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de-DE"/>
              <a:t>NLP and Data augmentation in speech emotion recognition</a:t>
            </a:r>
            <a:endParaRPr/>
          </a:p>
        </p:txBody>
      </p:sp>
      <p:sp>
        <p:nvSpPr>
          <p:cNvPr id="264" name="Google Shape;264;p25"/>
          <p:cNvSpPr txBox="1"/>
          <p:nvPr/>
        </p:nvSpPr>
        <p:spPr>
          <a:xfrm>
            <a:off x="192087" y="1507311"/>
            <a:ext cx="11541124" cy="646331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C. Etienne and B. Schmauch, </a:t>
            </a:r>
            <a:r>
              <a:rPr lang="de-DE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"Speech Emotion Recognition with Data Augmentation and Layer-wise Learning Rate Adjustment”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66" name="Google Shape;266;p25"/>
          <p:cNvGraphicFramePr/>
          <p:nvPr/>
        </p:nvGraphicFramePr>
        <p:xfrm>
          <a:off x="5470072" y="2318331"/>
          <a:ext cx="6263125" cy="3554385"/>
        </p:xfrm>
        <a:graphic>
          <a:graphicData uri="http://schemas.openxmlformats.org/drawingml/2006/table">
            <a:tbl>
              <a:tblPr firstRow="1" bandRow="1">
                <a:noFill/>
                <a:tableStyleId>{1EFD6223-C97B-41BA-9EEB-C76C497BC8E4}</a:tableStyleId>
              </a:tblPr>
              <a:tblGrid>
                <a:gridCol w="2330775"/>
                <a:gridCol w="1166775"/>
                <a:gridCol w="733725"/>
                <a:gridCol w="779225"/>
                <a:gridCol w="1252625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83975" marR="83975" marT="42000" marB="420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de-DE" sz="18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Baseline</a:t>
                      </a:r>
                      <a:endParaRPr sz="18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83975" marR="83975" marT="42000" marB="420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83975" marR="83975" marT="42000" marB="420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83975" marR="83975" marT="42000" marB="420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de-DE" sz="18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Best model</a:t>
                      </a:r>
                      <a:endParaRPr sz="18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83975" marR="83975" marT="42000" marB="42000"/>
                </a:tc>
              </a:tr>
              <a:tr h="654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de-DE" sz="18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Augmentation during training</a:t>
                      </a:r>
                      <a:endParaRPr sz="18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83975" marR="83975" marT="42000" marB="42000"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de-DE" sz="18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1400" u="none" strike="noStrike" cap="none"/>
                    </a:p>
                  </a:txBody>
                  <a:tcPr marL="83975" marR="83975" marT="42000" marB="42000"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de-DE" sz="18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1400" u="none" strike="noStrike" cap="none"/>
                    </a:p>
                  </a:txBody>
                  <a:tcPr marL="83975" marR="83975" marT="42000" marB="42000"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de-DE" sz="18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+</a:t>
                      </a:r>
                      <a:endParaRPr sz="1400" u="none" strike="noStrike" cap="none"/>
                    </a:p>
                  </a:txBody>
                  <a:tcPr marL="83975" marR="83975" marT="42000" marB="42000"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de-DE" sz="18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+</a:t>
                      </a:r>
                      <a:endParaRPr sz="1400" u="none" strike="noStrike" cap="none"/>
                    </a:p>
                  </a:txBody>
                  <a:tcPr marL="83975" marR="83975" marT="42000" marB="42000">
                    <a:solidFill>
                      <a:srgbClr val="DDEAF6"/>
                    </a:solidFill>
                  </a:tcPr>
                </a:tc>
              </a:tr>
              <a:tr h="369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de-DE" sz="18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Oversampling (×2) of happiness and anger</a:t>
                      </a:r>
                      <a:endParaRPr sz="18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83975" marR="83975" marT="42000" marB="42000"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de-DE" sz="18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1400" u="none" strike="noStrike" cap="none"/>
                    </a:p>
                  </a:txBody>
                  <a:tcPr marL="83975" marR="83975" marT="42000" marB="42000"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de-DE" sz="18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+</a:t>
                      </a:r>
                      <a:endParaRPr sz="1400" u="none" strike="noStrike" cap="none"/>
                    </a:p>
                  </a:txBody>
                  <a:tcPr marL="83975" marR="83975" marT="42000" marB="42000"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de-DE" sz="18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+</a:t>
                      </a:r>
                      <a:endParaRPr sz="1400" u="none" strike="noStrike" cap="none"/>
                    </a:p>
                  </a:txBody>
                  <a:tcPr marL="83975" marR="83975" marT="42000" marB="42000"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de-DE" sz="18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+</a:t>
                      </a:r>
                      <a:endParaRPr sz="1400" u="none" strike="noStrike" cap="none"/>
                    </a:p>
                  </a:txBody>
                  <a:tcPr marL="83975" marR="83975" marT="42000" marB="42000">
                    <a:solidFill>
                      <a:srgbClr val="DDEAF6"/>
                    </a:solidFill>
                  </a:tcPr>
                </a:tc>
              </a:tr>
              <a:tr h="369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de-DE" sz="18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Frequency range (kHz)</a:t>
                      </a:r>
                      <a:endParaRPr sz="18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83975" marR="83975" marT="42000" marB="42000"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de-DE" sz="18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400" u="none" strike="noStrike" cap="none"/>
                    </a:p>
                  </a:txBody>
                  <a:tcPr marL="83975" marR="83975" marT="42000" marB="42000"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de-DE" sz="18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400" u="none" strike="noStrike" cap="none"/>
                    </a:p>
                  </a:txBody>
                  <a:tcPr marL="83975" marR="83975" marT="42000" marB="42000"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de-DE" sz="18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400" u="none" strike="noStrike" cap="none"/>
                    </a:p>
                  </a:txBody>
                  <a:tcPr marL="83975" marR="83975" marT="42000" marB="42000"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de-DE" sz="18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8</a:t>
                      </a:r>
                      <a:endParaRPr sz="1400" u="none" strike="noStrike" cap="none"/>
                    </a:p>
                  </a:txBody>
                  <a:tcPr marL="83975" marR="83975" marT="42000" marB="42000">
                    <a:solidFill>
                      <a:srgbClr val="DDEAF6"/>
                    </a:solidFill>
                  </a:tcPr>
                </a:tc>
              </a:tr>
              <a:tr h="369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de-DE" sz="18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Weighted accuracy</a:t>
                      </a:r>
                      <a:endParaRPr sz="18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83975" marR="83975" marT="42000" marB="420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de-DE" sz="18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66.4</a:t>
                      </a:r>
                      <a:endParaRPr sz="18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83975" marR="83975" marT="42000" marB="420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de-DE" sz="18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63.5</a:t>
                      </a:r>
                      <a:endParaRPr sz="18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83975" marR="83975" marT="42000" marB="420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de-DE" sz="18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64.2</a:t>
                      </a:r>
                      <a:endParaRPr sz="18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83975" marR="83975" marT="42000" marB="420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de-DE" sz="18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64.5 </a:t>
                      </a:r>
                      <a:endParaRPr sz="18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83975" marR="83975" marT="42000" marB="42000">
                    <a:solidFill>
                      <a:srgbClr val="FFF2CC"/>
                    </a:solidFill>
                  </a:tcPr>
                </a:tc>
              </a:tr>
              <a:tr h="369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de-DE" sz="18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Unweighted accuracy</a:t>
                      </a:r>
                      <a:endParaRPr sz="18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83975" marR="83975" marT="42000" marB="420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de-DE" sz="18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57.7</a:t>
                      </a:r>
                      <a:endParaRPr sz="18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83975" marR="83975" marT="42000" marB="4200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de-DE" sz="18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59.8</a:t>
                      </a:r>
                      <a:endParaRPr sz="18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83975" marR="83975" marT="42000" marB="420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de-DE" sz="18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60.9</a:t>
                      </a:r>
                      <a:endParaRPr sz="18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83975" marR="83975" marT="42000" marB="420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de-DE" sz="18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61.7 </a:t>
                      </a:r>
                      <a:endParaRPr sz="18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83975" marR="83975" marT="42000" marB="42000"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sp>
        <p:nvSpPr>
          <p:cNvPr id="267" name="Google Shape;267;p25"/>
          <p:cNvSpPr/>
          <p:nvPr/>
        </p:nvSpPr>
        <p:spPr>
          <a:xfrm>
            <a:off x="5470072" y="5937932"/>
            <a:ext cx="60960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-DE" sz="1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10-cross validation scores depending on the techniques applied (for each experiment we present the results corresponding to its best run). </a:t>
            </a:r>
            <a:endParaRPr sz="1400" b="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7"/>
          <p:cNvSpPr txBox="1">
            <a:spLocks noGrp="1"/>
          </p:cNvSpPr>
          <p:nvPr>
            <p:ph type="body" idx="1"/>
          </p:nvPr>
        </p:nvSpPr>
        <p:spPr>
          <a:xfrm>
            <a:off x="192087" y="2366191"/>
            <a:ext cx="5992813" cy="3788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de-DE" sz="2500" b="1"/>
              <a:t>Problem: </a:t>
            </a:r>
            <a:r>
              <a:rPr lang="de-DE" sz="2500"/>
              <a:t>Performing text classification depends on quality and quantity of data</a:t>
            </a:r>
            <a:endParaRPr sz="25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de-DE" sz="2500" b="1"/>
              <a:t>Solution: </a:t>
            </a:r>
            <a:r>
              <a:rPr lang="de-DE" sz="2500"/>
              <a:t>Data augmentation by application of multiple transformations on text</a:t>
            </a:r>
            <a:endParaRPr sz="25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de-DE" sz="2500" b="1"/>
              <a:t>Results: </a:t>
            </a:r>
            <a:r>
              <a:rPr lang="de-DE" sz="2500"/>
              <a:t>Performance gain of model if right amount of data augmentation chosen</a:t>
            </a:r>
            <a:endParaRPr sz="2500"/>
          </a:p>
        </p:txBody>
      </p:sp>
      <p:sp>
        <p:nvSpPr>
          <p:cNvPr id="282" name="Google Shape;282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rPr lang="de-DE" cap="none"/>
              <a:t>SEMINAR WEB ENGINEERING (WS 2020/2021)</a:t>
            </a:r>
            <a:br>
              <a:rPr lang="de-DE" cap="none"/>
            </a:br>
            <a:r>
              <a:rPr lang="de-DE" cap="none"/>
              <a:t>DATA AUGMENTATION</a:t>
            </a:r>
            <a:endParaRPr/>
          </a:p>
        </p:txBody>
      </p:sp>
      <p:sp>
        <p:nvSpPr>
          <p:cNvPr id="283" name="Google Shape;283;p27"/>
          <p:cNvSpPr txBox="1">
            <a:spLocks noGrp="1"/>
          </p:cNvSpPr>
          <p:nvPr>
            <p:ph type="body" idx="2"/>
          </p:nvPr>
        </p:nvSpPr>
        <p:spPr>
          <a:xfrm>
            <a:off x="192088" y="908050"/>
            <a:ext cx="11807825" cy="61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de-DE"/>
              <a:t>NLP and Data augmentation in classification tasks</a:t>
            </a:r>
            <a:endParaRPr/>
          </a:p>
        </p:txBody>
      </p:sp>
      <p:pic>
        <p:nvPicPr>
          <p:cNvPr id="285" name="Google Shape;285;p27"/>
          <p:cNvPicPr preferRelativeResize="0"/>
          <p:nvPr/>
        </p:nvPicPr>
        <p:blipFill rotWithShape="1">
          <a:blip r:embed="rId3">
            <a:alphaModFix/>
          </a:blip>
          <a:srcRect l="4647"/>
          <a:stretch/>
        </p:blipFill>
        <p:spPr>
          <a:xfrm>
            <a:off x="7684553" y="2079516"/>
            <a:ext cx="3469081" cy="3007208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7"/>
          <p:cNvSpPr txBox="1"/>
          <p:nvPr/>
        </p:nvSpPr>
        <p:spPr>
          <a:xfrm>
            <a:off x="6735595" y="4980182"/>
            <a:ext cx="526431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-DE" sz="1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Performance on benchmark text classification tasks with and without EDA, for various dataset sizes used for training. [1]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7"/>
          <p:cNvSpPr txBox="1"/>
          <p:nvPr/>
        </p:nvSpPr>
        <p:spPr>
          <a:xfrm>
            <a:off x="192087" y="1507311"/>
            <a:ext cx="11541124" cy="646331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J. Wei and K. Zou, </a:t>
            </a:r>
            <a:r>
              <a:rPr lang="de-DE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"EDA: Easy Data Augmentation Techniques for Boosting Performance on Text Classification Tasks”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8"/>
          <p:cNvSpPr/>
          <p:nvPr/>
        </p:nvSpPr>
        <p:spPr>
          <a:xfrm>
            <a:off x="7486700" y="5077975"/>
            <a:ext cx="4513200" cy="1375500"/>
          </a:xfrm>
          <a:prstGeom prst="roundRect">
            <a:avLst>
              <a:gd name="adj" fmla="val 10947"/>
            </a:avLst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8"/>
          <p:cNvSpPr/>
          <p:nvPr/>
        </p:nvSpPr>
        <p:spPr>
          <a:xfrm>
            <a:off x="7500100" y="2094925"/>
            <a:ext cx="3420900" cy="2779500"/>
          </a:xfrm>
          <a:prstGeom prst="roundRect">
            <a:avLst>
              <a:gd name="adj" fmla="val 10947"/>
            </a:avLst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8"/>
          <p:cNvSpPr/>
          <p:nvPr/>
        </p:nvSpPr>
        <p:spPr>
          <a:xfrm>
            <a:off x="3931663" y="2062850"/>
            <a:ext cx="3420900" cy="4332900"/>
          </a:xfrm>
          <a:prstGeom prst="roundRect">
            <a:avLst>
              <a:gd name="adj" fmla="val 10947"/>
            </a:avLst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8"/>
          <p:cNvSpPr/>
          <p:nvPr/>
        </p:nvSpPr>
        <p:spPr>
          <a:xfrm>
            <a:off x="376650" y="2062850"/>
            <a:ext cx="3420900" cy="4332900"/>
          </a:xfrm>
          <a:prstGeom prst="roundRect">
            <a:avLst>
              <a:gd name="adj" fmla="val 10947"/>
            </a:avLst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p28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1475" y="4144524"/>
            <a:ext cx="928375" cy="92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8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20525" y="4206324"/>
            <a:ext cx="928375" cy="92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8"/>
          <p:cNvSpPr txBox="1">
            <a:spLocks noGrp="1"/>
          </p:cNvSpPr>
          <p:nvPr>
            <p:ph type="body" idx="1"/>
          </p:nvPr>
        </p:nvSpPr>
        <p:spPr>
          <a:xfrm>
            <a:off x="192088" y="908050"/>
            <a:ext cx="11807700" cy="6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de-DE"/>
              <a:t>Demo: NLP text classification and Data Augmentation</a:t>
            </a:r>
            <a:endParaRPr/>
          </a:p>
        </p:txBody>
      </p:sp>
      <p:sp>
        <p:nvSpPr>
          <p:cNvPr id="299" name="Google Shape;299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rPr lang="de-DE" cap="none"/>
              <a:t>SEMINAR WEB ENGINEERING (WS 2020/2021)</a:t>
            </a:r>
            <a:br>
              <a:rPr lang="de-DE" cap="none"/>
            </a:br>
            <a:r>
              <a:rPr lang="de-DE" cap="none"/>
              <a:t>DATA AUGMENTATION</a:t>
            </a:r>
            <a:endParaRPr/>
          </a:p>
        </p:txBody>
      </p:sp>
      <p:pic>
        <p:nvPicPr>
          <p:cNvPr id="301" name="Google Shape;301;p28" descr="A picture containing 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2922" y="2255642"/>
            <a:ext cx="928369" cy="928369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8"/>
          <p:cNvSpPr txBox="1"/>
          <p:nvPr/>
        </p:nvSpPr>
        <p:spPr>
          <a:xfrm>
            <a:off x="1094100" y="3316783"/>
            <a:ext cx="1986000" cy="6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dataset of movie reviews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4600" y="4688625"/>
            <a:ext cx="928375" cy="92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1708" y="4505600"/>
            <a:ext cx="710725" cy="710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50250" y="4688625"/>
            <a:ext cx="928375" cy="92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0552363">
            <a:off x="2607358" y="4505600"/>
            <a:ext cx="710725" cy="710739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8"/>
          <p:cNvSpPr txBox="1"/>
          <p:nvPr/>
        </p:nvSpPr>
        <p:spPr>
          <a:xfrm>
            <a:off x="734600" y="5778200"/>
            <a:ext cx="1067700" cy="6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positive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8"/>
          <p:cNvSpPr txBox="1"/>
          <p:nvPr/>
        </p:nvSpPr>
        <p:spPr>
          <a:xfrm>
            <a:off x="2250250" y="5778200"/>
            <a:ext cx="1067700" cy="6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negative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Google Shape;309;p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48275" y="1771800"/>
            <a:ext cx="760050" cy="76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8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5400000">
            <a:off x="8288183" y="2229783"/>
            <a:ext cx="1718836" cy="1718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8" descr="A picture containing text, clipart, vector graphics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966700" y="2397889"/>
            <a:ext cx="1375649" cy="137564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8"/>
          <p:cNvSpPr txBox="1"/>
          <p:nvPr/>
        </p:nvSpPr>
        <p:spPr>
          <a:xfrm>
            <a:off x="4154525" y="4016775"/>
            <a:ext cx="3000000" cy="21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 model with </a:t>
            </a:r>
            <a:r>
              <a:rPr lang="de-DE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scikitlearn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 the data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Split the data into test and training set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8"/>
          <p:cNvSpPr txBox="1"/>
          <p:nvPr/>
        </p:nvSpPr>
        <p:spPr>
          <a:xfrm>
            <a:off x="7798400" y="3990925"/>
            <a:ext cx="30000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Augmentation with </a:t>
            </a:r>
            <a:r>
              <a:rPr lang="de-DE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nlpaug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p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440350" y="1771800"/>
            <a:ext cx="760050" cy="760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8"/>
          <p:cNvSpPr txBox="1"/>
          <p:nvPr/>
        </p:nvSpPr>
        <p:spPr>
          <a:xfrm>
            <a:off x="7486700" y="5216350"/>
            <a:ext cx="4085700" cy="12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Apply classifier: </a:t>
            </a:r>
            <a:r>
              <a:rPr lang="de-DE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RandomForestClassifier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Evaluate the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28" descr="Icon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865341" y="5287089"/>
            <a:ext cx="1031099" cy="1031099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8"/>
          <p:cNvSpPr/>
          <p:nvPr/>
        </p:nvSpPr>
        <p:spPr>
          <a:xfrm>
            <a:off x="3477700" y="3252625"/>
            <a:ext cx="928500" cy="464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28"/>
          <p:cNvSpPr/>
          <p:nvPr/>
        </p:nvSpPr>
        <p:spPr>
          <a:xfrm>
            <a:off x="7154525" y="3218400"/>
            <a:ext cx="557100" cy="464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8"/>
          <p:cNvSpPr/>
          <p:nvPr/>
        </p:nvSpPr>
        <p:spPr>
          <a:xfrm rot="5400000">
            <a:off x="10016300" y="4737788"/>
            <a:ext cx="928500" cy="464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8"/>
          <p:cNvSpPr/>
          <p:nvPr/>
        </p:nvSpPr>
        <p:spPr>
          <a:xfrm>
            <a:off x="7212582" y="5533675"/>
            <a:ext cx="557100" cy="464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1"/>
          <p:cNvSpPr/>
          <p:nvPr/>
        </p:nvSpPr>
        <p:spPr>
          <a:xfrm>
            <a:off x="555800" y="2028550"/>
            <a:ext cx="5216700" cy="3939900"/>
          </a:xfrm>
          <a:prstGeom prst="roundRect">
            <a:avLst>
              <a:gd name="adj" fmla="val 5996"/>
            </a:avLst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1"/>
          <p:cNvSpPr/>
          <p:nvPr/>
        </p:nvSpPr>
        <p:spPr>
          <a:xfrm>
            <a:off x="6328550" y="2028550"/>
            <a:ext cx="5216700" cy="3939900"/>
          </a:xfrm>
          <a:prstGeom prst="roundRect">
            <a:avLst>
              <a:gd name="adj" fmla="val 7142"/>
            </a:avLst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1"/>
          <p:cNvSpPr txBox="1">
            <a:spLocks noGrp="1"/>
          </p:cNvSpPr>
          <p:nvPr>
            <p:ph type="body" idx="1"/>
          </p:nvPr>
        </p:nvSpPr>
        <p:spPr>
          <a:xfrm>
            <a:off x="192088" y="908050"/>
            <a:ext cx="11807700" cy="6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de-DE"/>
              <a:t>Demo: Result of Augmentation with synonym replacement</a:t>
            </a:r>
            <a:endParaRPr/>
          </a:p>
        </p:txBody>
      </p:sp>
      <p:sp>
        <p:nvSpPr>
          <p:cNvPr id="347" name="Google Shape;347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rPr lang="de-DE" cap="none"/>
              <a:t>SEMINAR WEB ENGINEERING (WS 2020/2021)</a:t>
            </a:r>
            <a:br>
              <a:rPr lang="de-DE" cap="none"/>
            </a:br>
            <a:r>
              <a:rPr lang="de-DE" cap="none"/>
              <a:t>DATA AUGMENTATION</a:t>
            </a:r>
            <a:endParaRPr/>
          </a:p>
        </p:txBody>
      </p:sp>
      <p:sp>
        <p:nvSpPr>
          <p:cNvPr id="349" name="Google Shape;349;p31"/>
          <p:cNvSpPr txBox="1"/>
          <p:nvPr/>
        </p:nvSpPr>
        <p:spPr>
          <a:xfrm>
            <a:off x="555800" y="2490975"/>
            <a:ext cx="5216700" cy="3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sci fi</a:t>
            </a:r>
            <a:r>
              <a:rPr lang="de-DE" sz="1400" b="0" i="0" u="none" strike="noStrike" cap="none" dirty="0">
                <a:solidFill>
                  <a:srgbClr val="000000"/>
                </a:solidFill>
                <a:highlight>
                  <a:srgbClr val="93C47D"/>
                </a:highlight>
                <a:latin typeface="Arial"/>
                <a:ea typeface="Arial"/>
                <a:cs typeface="Arial"/>
                <a:sym typeface="Arial"/>
              </a:rPr>
              <a:t>/comedy 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starring jack nicholson , pierce brosnan , annette benning , glenn close , martin short and other stars.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de-DE" sz="1400" b="0" i="0" u="none" strike="noStrike" cap="none" dirty="0">
                <a:solidFill>
                  <a:srgbClr val="000000"/>
                </a:solidFill>
                <a:highlight>
                  <a:srgbClr val="93C47D"/>
                </a:highlight>
                <a:latin typeface="Arial"/>
                <a:ea typeface="Arial"/>
                <a:cs typeface="Arial"/>
                <a:sym typeface="Arial"/>
              </a:rPr>
              <a:t>warner bros 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picture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martians have landed in this hillarous tim burton </a:t>
            </a:r>
            <a:r>
              <a:rPr lang="de-DE" sz="1400" b="0" i="0" u="none" strike="noStrike" cap="none" dirty="0">
                <a:solidFill>
                  <a:srgbClr val="000000"/>
                </a:solidFill>
                <a:highlight>
                  <a:schemeClr val="accent6"/>
                </a:highlight>
                <a:latin typeface="Arial"/>
                <a:ea typeface="Arial"/>
                <a:cs typeface="Arial"/>
                <a:sym typeface="Arial"/>
              </a:rPr>
              <a:t>movie.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before entering the cinema , i was initially a little bit nervous about what this </a:t>
            </a:r>
            <a:r>
              <a:rPr lang="de-DE" sz="1400" b="0" i="0" u="none" strike="noStrike" cap="none" dirty="0">
                <a:solidFill>
                  <a:srgbClr val="000000"/>
                </a:solidFill>
                <a:highlight>
                  <a:srgbClr val="E06666"/>
                </a:highlight>
                <a:latin typeface="Arial"/>
                <a:ea typeface="Arial"/>
                <a:cs typeface="Arial"/>
                <a:sym typeface="Arial"/>
              </a:rPr>
              <a:t>film 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would be </a:t>
            </a:r>
            <a:r>
              <a:rPr lang="de-DE" sz="1400" b="0" i="0" u="none" strike="noStrike" cap="none" dirty="0">
                <a:solidFill>
                  <a:srgbClr val="000000"/>
                </a:solidFill>
                <a:highlight>
                  <a:schemeClr val="accent6"/>
                </a:highlight>
                <a:latin typeface="Arial"/>
                <a:ea typeface="Arial"/>
                <a:cs typeface="Arial"/>
                <a:sym typeface="Arial"/>
              </a:rPr>
              <a:t>like .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many people were saying that this film was silly rubbish , and </a:t>
            </a:r>
            <a:r>
              <a:rPr lang="de-DE" sz="1400" b="0" i="0" u="none" strike="noStrike" cap="none" dirty="0">
                <a:solidFill>
                  <a:srgbClr val="000000"/>
                </a:solidFill>
                <a:highlight>
                  <a:schemeClr val="accent6"/>
                </a:highlight>
                <a:latin typeface="Arial"/>
                <a:ea typeface="Arial"/>
                <a:cs typeface="Arial"/>
                <a:sym typeface="Arial"/>
              </a:rPr>
              <a:t>there 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was no point to it all .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wrong they were .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left this film feeling much happier than i was before i entered the cinema .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story is about martians attacking </a:t>
            </a:r>
            <a:r>
              <a:rPr lang="de-DE" sz="1400" b="0" i="0" u="none" strike="noStrike" cap="none" dirty="0">
                <a:solidFill>
                  <a:srgbClr val="000000"/>
                </a:solidFill>
                <a:highlight>
                  <a:schemeClr val="accent6"/>
                </a:highlight>
                <a:latin typeface="Arial"/>
                <a:ea typeface="Arial"/>
                <a:cs typeface="Arial"/>
                <a:sym typeface="Arial"/>
              </a:rPr>
              <a:t>earth 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 ray guns ( hooray ! )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-D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they generally cause havoc around the u . s and other countries.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1"/>
          <p:cNvSpPr txBox="1"/>
          <p:nvPr/>
        </p:nvSpPr>
        <p:spPr>
          <a:xfrm>
            <a:off x="6412250" y="2421425"/>
            <a:ext cx="5133000" cy="3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-D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sci fi </a:t>
            </a:r>
            <a:r>
              <a:rPr lang="de-DE" sz="1400" b="0" i="0" u="none" strike="noStrike" cap="none" dirty="0">
                <a:solidFill>
                  <a:srgbClr val="000000"/>
                </a:solidFill>
                <a:highlight>
                  <a:srgbClr val="93C47D"/>
                </a:highlight>
                <a:latin typeface="Arial"/>
                <a:ea typeface="Arial"/>
                <a:cs typeface="Arial"/>
                <a:sym typeface="Arial"/>
              </a:rPr>
              <a:t>/ funniness 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 knave nicholson, president pierce brosnan, annette benning, john herschel glenn jr. close, dino paul crocetti short and other stars.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-D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de-DE" sz="1400" b="0" i="0" u="none" strike="noStrike" cap="none" dirty="0">
                <a:solidFill>
                  <a:srgbClr val="000000"/>
                </a:solidFill>
                <a:highlight>
                  <a:srgbClr val="92D050"/>
                </a:highlight>
                <a:latin typeface="Arial"/>
                <a:ea typeface="Arial"/>
                <a:cs typeface="Arial"/>
                <a:sym typeface="Arial"/>
              </a:rPr>
              <a:t>charles dudley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warner bros picture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-D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martians hold landed in this hillarous tim burton </a:t>
            </a:r>
            <a:r>
              <a:rPr lang="de-DE" sz="1400" b="0" i="0" u="none" strike="noStrike" cap="none" dirty="0">
                <a:solidFill>
                  <a:srgbClr val="000000"/>
                </a:solidFill>
                <a:highlight>
                  <a:schemeClr val="accent6"/>
                </a:highlight>
                <a:latin typeface="Arial"/>
                <a:ea typeface="Arial"/>
                <a:cs typeface="Arial"/>
                <a:sym typeface="Arial"/>
              </a:rPr>
              <a:t>motion picture.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before entering the movie theater, i was ab initio a little bit nervous about what this </a:t>
            </a:r>
            <a:r>
              <a:rPr lang="de-DE" sz="1400" b="0" i="0" u="none" strike="noStrike" cap="none" dirty="0">
                <a:solidFill>
                  <a:srgbClr val="000000"/>
                </a:solidFill>
                <a:highlight>
                  <a:srgbClr val="E06666"/>
                </a:highlight>
                <a:latin typeface="Arial"/>
                <a:ea typeface="Arial"/>
                <a:cs typeface="Arial"/>
                <a:sym typeface="Arial"/>
              </a:rPr>
              <a:t>plastic film 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would </a:t>
            </a:r>
            <a:r>
              <a:rPr lang="de-DE" sz="1400" b="0" i="0" u="none" strike="noStrike" cap="none" dirty="0">
                <a:solidFill>
                  <a:srgbClr val="000000"/>
                </a:solidFill>
                <a:highlight>
                  <a:schemeClr val="accent6"/>
                </a:highlight>
                <a:latin typeface="Arial"/>
                <a:ea typeface="Arial"/>
                <a:cs typeface="Arial"/>
                <a:sym typeface="Arial"/>
              </a:rPr>
              <a:t>comprise similar.</a:t>
            </a:r>
            <a:endParaRPr sz="1400" b="0" i="0" u="none" strike="noStrike" cap="none" dirty="0">
              <a:solidFill>
                <a:srgbClr val="000000"/>
              </a:solidFill>
              <a:highlight>
                <a:schemeClr val="accent6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-D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many people were saying that this film be silly rubbish, and at </a:t>
            </a:r>
            <a:r>
              <a:rPr lang="de-DE" sz="1400" b="0" i="0" u="none" strike="noStrike" cap="none" dirty="0">
                <a:solidFill>
                  <a:srgbClr val="000000"/>
                </a:solidFill>
                <a:highlight>
                  <a:schemeClr val="accent6"/>
                </a:highlight>
                <a:latin typeface="Arial"/>
                <a:ea typeface="Arial"/>
                <a:cs typeface="Arial"/>
                <a:sym typeface="Arial"/>
              </a:rPr>
              <a:t>that place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was no point to it all. how wrong they were.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-D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left this motion picture show feeling much happier than i was before single entered the cinema.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-D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chronicle is about martians attacking </a:t>
            </a:r>
            <a:r>
              <a:rPr lang="de-DE" sz="1400" b="0" i="0" u="none" strike="noStrike" cap="none" dirty="0">
                <a:solidFill>
                  <a:srgbClr val="000000"/>
                </a:solidFill>
                <a:highlight>
                  <a:schemeClr val="accent6"/>
                </a:highlight>
                <a:latin typeface="Arial"/>
                <a:ea typeface="Arial"/>
                <a:cs typeface="Arial"/>
                <a:sym typeface="Arial"/>
              </a:rPr>
              <a:t>worldly concern.</a:t>
            </a:r>
            <a:r>
              <a:rPr lang="de-D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-D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 shaft of light gun (hooray! )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-D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they generally cause havoc around the u. due south and other state.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" name="Google Shape;351;p31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3900" y="1705350"/>
            <a:ext cx="785626" cy="78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1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6675" y="1705350"/>
            <a:ext cx="785626" cy="785626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1"/>
          <p:cNvSpPr txBox="1"/>
          <p:nvPr/>
        </p:nvSpPr>
        <p:spPr>
          <a:xfrm>
            <a:off x="1051775" y="1705346"/>
            <a:ext cx="1986000" cy="6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original review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1"/>
          <p:cNvSpPr txBox="1"/>
          <p:nvPr/>
        </p:nvSpPr>
        <p:spPr>
          <a:xfrm>
            <a:off x="6745825" y="1705350"/>
            <a:ext cx="2629500" cy="6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augmented review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2"/>
          <p:cNvSpPr txBox="1">
            <a:spLocks noGrp="1"/>
          </p:cNvSpPr>
          <p:nvPr>
            <p:ph type="body" idx="1"/>
          </p:nvPr>
        </p:nvSpPr>
        <p:spPr>
          <a:xfrm>
            <a:off x="192088" y="908050"/>
            <a:ext cx="11807700" cy="6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de-DE"/>
              <a:t>Demo: Results and Discussion</a:t>
            </a:r>
            <a:endParaRPr/>
          </a:p>
        </p:txBody>
      </p:sp>
      <p:sp>
        <p:nvSpPr>
          <p:cNvPr id="359" name="Google Shape;359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rPr lang="de-DE" cap="none"/>
              <a:t>SEMINAR WEB ENGINEERING (WS 2020/2021)</a:t>
            </a:r>
            <a:br>
              <a:rPr lang="de-DE" cap="none"/>
            </a:br>
            <a:r>
              <a:rPr lang="de-DE" cap="none"/>
              <a:t>DATA AUGMENTATION</a:t>
            </a:r>
            <a:endParaRPr/>
          </a:p>
        </p:txBody>
      </p:sp>
      <p:pic>
        <p:nvPicPr>
          <p:cNvPr id="361" name="Google Shape;361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225" y="1897002"/>
            <a:ext cx="6525100" cy="31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2"/>
          <p:cNvSpPr txBox="1"/>
          <p:nvPr/>
        </p:nvSpPr>
        <p:spPr>
          <a:xfrm>
            <a:off x="640225" y="5164900"/>
            <a:ext cx="6619500" cy="10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de-DE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accuracy of the predictions of the text classifier without augmentation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32"/>
          <p:cNvSpPr txBox="1"/>
          <p:nvPr/>
        </p:nvSpPr>
        <p:spPr>
          <a:xfrm>
            <a:off x="8426300" y="1897000"/>
            <a:ext cx="3000000" cy="42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performed text classification with an 85% accuracy</a:t>
            </a:r>
            <a:endParaRPr sz="2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augmented over 2000 text files</a:t>
            </a:r>
            <a:endParaRPr sz="2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improved the model with augmentation</a:t>
            </a:r>
            <a:endParaRPr sz="2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4" name="Google Shape;364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55425" y="2021700"/>
            <a:ext cx="554600" cy="5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55425" y="4610300"/>
            <a:ext cx="554600" cy="5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55425" y="3544775"/>
            <a:ext cx="554600" cy="55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3"/>
          <p:cNvSpPr txBox="1">
            <a:spLocks noGrp="1"/>
          </p:cNvSpPr>
          <p:nvPr>
            <p:ph type="body" idx="1"/>
          </p:nvPr>
        </p:nvSpPr>
        <p:spPr>
          <a:xfrm>
            <a:off x="192088" y="908050"/>
            <a:ext cx="11807700" cy="6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de-DE"/>
              <a:t>Demo: BONUS - image augmentation with imgaug</a:t>
            </a:r>
            <a:endParaRPr/>
          </a:p>
        </p:txBody>
      </p:sp>
      <p:sp>
        <p:nvSpPr>
          <p:cNvPr id="371" name="Google Shape;37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rPr lang="de-DE" cap="none"/>
              <a:t>SEMINAR WEB ENGINEERING (WS 2020/2021)</a:t>
            </a:r>
            <a:br>
              <a:rPr lang="de-DE" cap="none"/>
            </a:br>
            <a:r>
              <a:rPr lang="de-DE" cap="none"/>
              <a:t>DATA AUGMENTATION</a:t>
            </a:r>
            <a:endParaRPr/>
          </a:p>
        </p:txBody>
      </p:sp>
      <p:pic>
        <p:nvPicPr>
          <p:cNvPr id="373" name="Google Shape;37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0388" y="1906750"/>
            <a:ext cx="24669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59763" y="1906750"/>
            <a:ext cx="2505075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17238" y="1906750"/>
            <a:ext cx="3234264" cy="1819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15275" y="4556875"/>
            <a:ext cx="2327378" cy="169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428250" y="4556875"/>
            <a:ext cx="3004852" cy="169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873126" y="4445675"/>
            <a:ext cx="2256538" cy="169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3"/>
          <p:cNvSpPr txBox="1"/>
          <p:nvPr/>
        </p:nvSpPr>
        <p:spPr>
          <a:xfrm>
            <a:off x="205925" y="1307700"/>
            <a:ext cx="4920300" cy="464100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3"/>
          <p:cNvSpPr/>
          <p:nvPr/>
        </p:nvSpPr>
        <p:spPr>
          <a:xfrm>
            <a:off x="919175" y="3678400"/>
            <a:ext cx="10209300" cy="926100"/>
          </a:xfrm>
          <a:prstGeom prst="roundRect">
            <a:avLst>
              <a:gd name="adj" fmla="val 10947"/>
            </a:avLst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3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43025" y="3761425"/>
            <a:ext cx="760050" cy="76005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3"/>
          <p:cNvSpPr txBox="1"/>
          <p:nvPr/>
        </p:nvSpPr>
        <p:spPr>
          <a:xfrm>
            <a:off x="2262600" y="3907300"/>
            <a:ext cx="81705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Augmentation by: cropping, scaling, artistic filters, weather, blur, rotation, flip...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7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Char char="●"/>
            </a:pPr>
            <a:r>
              <a:rPr lang="de-DE" sz="2500" dirty="0"/>
              <a:t>What is Data Augmentation?</a:t>
            </a:r>
            <a:endParaRPr sz="2500" dirty="0"/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de-DE" sz="2500" dirty="0"/>
              <a:t>Why do we need it?</a:t>
            </a:r>
            <a:endParaRPr sz="2500" dirty="0"/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de-DE" sz="2500" dirty="0"/>
              <a:t>How does data augmentation work?</a:t>
            </a:r>
            <a:endParaRPr sz="2500" dirty="0"/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de-DE" sz="2500" dirty="0"/>
              <a:t>Data Augmentation on Pictures</a:t>
            </a:r>
            <a:endParaRPr sz="2500" dirty="0"/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de-DE" sz="2500" dirty="0"/>
              <a:t>Where to use Data augmentation?</a:t>
            </a:r>
            <a:endParaRPr sz="2500" dirty="0"/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de-DE" sz="2500" dirty="0"/>
              <a:t>Data Augmentation in NLP</a:t>
            </a:r>
            <a:endParaRPr sz="2500" dirty="0"/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de-DE" sz="2500" dirty="0" smtClean="0"/>
              <a:t>Pros </a:t>
            </a:r>
            <a:r>
              <a:rPr lang="de-DE" sz="2500" dirty="0"/>
              <a:t>and cons</a:t>
            </a:r>
            <a:endParaRPr sz="2500" dirty="0"/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de-DE" sz="2500" dirty="0"/>
              <a:t>Key takeaways</a:t>
            </a:r>
            <a:endParaRPr sz="2500" dirty="0"/>
          </a:p>
        </p:txBody>
      </p:sp>
      <p:sp>
        <p:nvSpPr>
          <p:cNvPr id="95" name="Google Shape;95;p14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de-DE"/>
              <a:t>Contents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175914"/>
            <a:ext cx="5812300" cy="3839236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4"/>
          <p:cNvSpPr txBox="1">
            <a:spLocks noGrp="1"/>
          </p:cNvSpPr>
          <p:nvPr>
            <p:ph type="body" idx="1"/>
          </p:nvPr>
        </p:nvSpPr>
        <p:spPr>
          <a:xfrm>
            <a:off x="192088" y="908050"/>
            <a:ext cx="11807700" cy="6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de-DE"/>
              <a:t>Demo: BONUS - image augmentation with imgaug</a:t>
            </a:r>
            <a:endParaRPr/>
          </a:p>
        </p:txBody>
      </p:sp>
      <p:sp>
        <p:nvSpPr>
          <p:cNvPr id="388" name="Google Shape;388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rPr lang="de-DE" cap="none"/>
              <a:t>SEMINAR WEB ENGINEERING (WS 2020/2021)</a:t>
            </a:r>
            <a:br>
              <a:rPr lang="de-DE" cap="none"/>
            </a:br>
            <a:r>
              <a:rPr lang="de-DE" cap="none"/>
              <a:t>DATA AUGMENTATION</a:t>
            </a:r>
            <a:endParaRPr/>
          </a:p>
        </p:txBody>
      </p:sp>
      <p:pic>
        <p:nvPicPr>
          <p:cNvPr id="390" name="Google Shape;390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9700" y="2187864"/>
            <a:ext cx="5812300" cy="3839236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4"/>
          <p:cNvSpPr/>
          <p:nvPr/>
        </p:nvSpPr>
        <p:spPr>
          <a:xfrm>
            <a:off x="4899575" y="2546200"/>
            <a:ext cx="2647200" cy="2647200"/>
          </a:xfrm>
          <a:prstGeom prst="ellipse">
            <a:avLst/>
          </a:prstGeom>
          <a:solidFill>
            <a:srgbClr val="F3F3F3"/>
          </a:solidFill>
          <a:ln>
            <a:noFill/>
          </a:ln>
          <a:effectLst>
            <a:outerShdw blurRad="157163" dist="152400" dir="11040000" algn="bl" rotWithShape="0">
              <a:srgbClr val="000000">
                <a:alpha val="3294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34"/>
          <p:cNvSpPr txBox="1"/>
          <p:nvPr/>
        </p:nvSpPr>
        <p:spPr>
          <a:xfrm>
            <a:off x="5662325" y="2768800"/>
            <a:ext cx="1121700" cy="22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de-DE"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120</a:t>
            </a:r>
            <a:r>
              <a:rPr lang="de-DE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images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de-DE"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180</a:t>
            </a: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seconds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5"/>
          <p:cNvSpPr txBox="1">
            <a:spLocks noGrp="1"/>
          </p:cNvSpPr>
          <p:nvPr>
            <p:ph type="body" idx="1"/>
          </p:nvPr>
        </p:nvSpPr>
        <p:spPr>
          <a:xfrm>
            <a:off x="192088" y="908050"/>
            <a:ext cx="11807825" cy="61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de-DE"/>
              <a:t>Data augmentation: pros and cons</a:t>
            </a:r>
            <a:endParaRPr/>
          </a:p>
        </p:txBody>
      </p:sp>
      <p:sp>
        <p:nvSpPr>
          <p:cNvPr id="397" name="Google Shape;397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rPr lang="de-DE" cap="none"/>
              <a:t>SEMINAR WEB ENGINEERING (WS 2020/2021)</a:t>
            </a:r>
            <a:br>
              <a:rPr lang="de-DE" cap="none"/>
            </a:br>
            <a:r>
              <a:rPr lang="de-DE" cap="none"/>
              <a:t>DATA AUGMENTATION</a:t>
            </a:r>
            <a:endParaRPr/>
          </a:p>
        </p:txBody>
      </p:sp>
      <p:graphicFrame>
        <p:nvGraphicFramePr>
          <p:cNvPr id="399" name="Google Shape;399;p35"/>
          <p:cNvGraphicFramePr/>
          <p:nvPr/>
        </p:nvGraphicFramePr>
        <p:xfrm>
          <a:off x="1866900" y="1813134"/>
          <a:ext cx="8128000" cy="3914625"/>
        </p:xfrm>
        <a:graphic>
          <a:graphicData uri="http://schemas.openxmlformats.org/drawingml/2006/table">
            <a:tbl>
              <a:tblPr firstRow="1" bandRow="1">
                <a:noFill/>
                <a:tableStyleId>{1EFD6223-C97B-41BA-9EEB-C76C497BC8E4}</a:tableStyleId>
              </a:tblPr>
              <a:tblGrid>
                <a:gridCol w="4064000"/>
                <a:gridCol w="4064000"/>
              </a:tblGrid>
              <a:tr h="782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de-DE" sz="20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+</a:t>
                      </a:r>
                      <a:endParaRPr sz="1400" u="none" strike="noStrike" cap="none" dirty="0"/>
                    </a:p>
                  </a:txBody>
                  <a:tcPr marL="91450" marR="91450" marT="45725" marB="45725">
                    <a:solidFill>
                      <a:srgbClr val="A8D08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de-DE" sz="20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rgbClr val="C55A11"/>
                    </a:solidFill>
                  </a:tcPr>
                </a:tc>
              </a:tr>
              <a:tr h="782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de-DE" sz="20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easy implementation, low effort</a:t>
                      </a:r>
                      <a:endParaRPr sz="20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de-DE" sz="20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time consuming (sometimes)</a:t>
                      </a:r>
                      <a:endParaRPr sz="1400" u="none" strike="noStrike" cap="none" dirty="0"/>
                    </a:p>
                  </a:txBody>
                  <a:tcPr marL="91450" marR="91450" marT="45725" marB="45725">
                    <a:solidFill>
                      <a:srgbClr val="F4B081"/>
                    </a:solidFill>
                  </a:tcPr>
                </a:tc>
              </a:tr>
              <a:tr h="782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de-DE" sz="20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tailored approach, no model changes</a:t>
                      </a:r>
                      <a:endParaRPr sz="20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de-DE" sz="20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trial and error</a:t>
                      </a:r>
                      <a:endParaRPr sz="20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>
                    <a:solidFill>
                      <a:srgbClr val="F4B081"/>
                    </a:solidFill>
                  </a:tcPr>
                </a:tc>
              </a:tr>
              <a:tr h="782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de-DE" sz="20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performance boost: easy to measure</a:t>
                      </a:r>
                      <a:endParaRPr sz="20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de-DE" sz="20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relational gaps between data and augmented data</a:t>
                      </a:r>
                      <a:endParaRPr sz="20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>
                    <a:solidFill>
                      <a:srgbClr val="F4B081"/>
                    </a:solidFill>
                  </a:tcPr>
                </a:tc>
              </a:tr>
              <a:tr h="782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de-DE" sz="20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help with overfitting</a:t>
                      </a:r>
                      <a:endParaRPr sz="20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de-DE" sz="20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lead to overfitting if not done right</a:t>
                      </a:r>
                      <a:endParaRPr sz="20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>
                    <a:solidFill>
                      <a:srgbClr val="F4B08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6"/>
          <p:cNvSpPr txBox="1">
            <a:spLocks noGrp="1"/>
          </p:cNvSpPr>
          <p:nvPr>
            <p:ph type="body" idx="1"/>
          </p:nvPr>
        </p:nvSpPr>
        <p:spPr>
          <a:xfrm>
            <a:off x="192088" y="908050"/>
            <a:ext cx="11807825" cy="61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de-DE"/>
              <a:t>Data augmentation: key takeaway</a:t>
            </a:r>
            <a:endParaRPr/>
          </a:p>
        </p:txBody>
      </p:sp>
      <p:sp>
        <p:nvSpPr>
          <p:cNvPr id="404" name="Google Shape;404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rPr lang="de-DE" cap="none"/>
              <a:t>SEMINAR WEB ENGINEERING (WS 2020/2021)</a:t>
            </a:r>
            <a:br>
              <a:rPr lang="de-DE" cap="none"/>
            </a:br>
            <a:r>
              <a:rPr lang="de-DE" cap="none"/>
              <a:t>DATA AUGMENTATION</a:t>
            </a:r>
            <a:endParaRPr/>
          </a:p>
        </p:txBody>
      </p:sp>
      <p:sp>
        <p:nvSpPr>
          <p:cNvPr id="406" name="Google Shape;406;p36"/>
          <p:cNvSpPr/>
          <p:nvPr/>
        </p:nvSpPr>
        <p:spPr>
          <a:xfrm>
            <a:off x="0" y="2219175"/>
            <a:ext cx="12192000" cy="2977221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7" name="Google Shape;407;p36"/>
          <p:cNvGrpSpPr/>
          <p:nvPr/>
        </p:nvGrpSpPr>
        <p:grpSpPr>
          <a:xfrm>
            <a:off x="799400" y="3197742"/>
            <a:ext cx="1986118" cy="1744981"/>
            <a:chOff x="1008710" y="3429000"/>
            <a:chExt cx="1986118" cy="1744981"/>
          </a:xfrm>
        </p:grpSpPr>
        <p:pic>
          <p:nvPicPr>
            <p:cNvPr id="408" name="Google Shape;408;p36" descr="A picture containing 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89407" y="3429000"/>
              <a:ext cx="928369" cy="9283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9" name="Google Shape;409;p36"/>
            <p:cNvSpPr txBox="1"/>
            <p:nvPr/>
          </p:nvSpPr>
          <p:spPr>
            <a:xfrm>
              <a:off x="1008710" y="4804649"/>
              <a:ext cx="19861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de-DE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small data set</a:t>
              </a: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0" name="Google Shape;410;p36"/>
          <p:cNvGrpSpPr/>
          <p:nvPr/>
        </p:nvGrpSpPr>
        <p:grpSpPr>
          <a:xfrm>
            <a:off x="9588194" y="3166498"/>
            <a:ext cx="1215705" cy="1807467"/>
            <a:chOff x="4703346" y="3153074"/>
            <a:chExt cx="1215705" cy="1807467"/>
          </a:xfrm>
        </p:grpSpPr>
        <p:sp>
          <p:nvSpPr>
            <p:cNvPr id="411" name="Google Shape;411;p36"/>
            <p:cNvSpPr txBox="1"/>
            <p:nvPr/>
          </p:nvSpPr>
          <p:spPr>
            <a:xfrm>
              <a:off x="4839250" y="4591209"/>
              <a:ext cx="94389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de-DE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model</a:t>
              </a: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12" name="Google Shape;412;p36" descr="Icon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03346" y="3153074"/>
              <a:ext cx="1215705" cy="121570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3" name="Google Shape;413;p36"/>
          <p:cNvGrpSpPr/>
          <p:nvPr/>
        </p:nvGrpSpPr>
        <p:grpSpPr>
          <a:xfrm>
            <a:off x="5383680" y="2524838"/>
            <a:ext cx="1986118" cy="2394560"/>
            <a:chOff x="1081547" y="2627021"/>
            <a:chExt cx="1986118" cy="2394560"/>
          </a:xfrm>
        </p:grpSpPr>
        <p:pic>
          <p:nvPicPr>
            <p:cNvPr id="414" name="Google Shape;414;p36" descr="A picture containing 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57747" y="2627021"/>
              <a:ext cx="1718836" cy="17188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5" name="Google Shape;415;p36"/>
            <p:cNvSpPr txBox="1"/>
            <p:nvPr/>
          </p:nvSpPr>
          <p:spPr>
            <a:xfrm>
              <a:off x="1081547" y="4652249"/>
              <a:ext cx="19861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de-DE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enlarged data set</a:t>
              </a: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6" name="Google Shape;416;p36"/>
          <p:cNvSpPr/>
          <p:nvPr/>
        </p:nvSpPr>
        <p:spPr>
          <a:xfrm>
            <a:off x="7666447" y="3273465"/>
            <a:ext cx="1179900" cy="5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7" name="Google Shape;417;p36"/>
          <p:cNvGrpSpPr/>
          <p:nvPr/>
        </p:nvGrpSpPr>
        <p:grpSpPr>
          <a:xfrm>
            <a:off x="2998936" y="2706383"/>
            <a:ext cx="1986000" cy="2490008"/>
            <a:chOff x="3173868" y="1766037"/>
            <a:chExt cx="1986000" cy="2490008"/>
          </a:xfrm>
        </p:grpSpPr>
        <p:pic>
          <p:nvPicPr>
            <p:cNvPr id="418" name="Google Shape;418;p36" descr="Icon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5400000">
              <a:off x="3232440" y="1766037"/>
              <a:ext cx="1718836" cy="17188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9" name="Google Shape;419;p36"/>
            <p:cNvSpPr txBox="1"/>
            <p:nvPr/>
          </p:nvSpPr>
          <p:spPr>
            <a:xfrm>
              <a:off x="3173868" y="3609845"/>
              <a:ext cx="19860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de-DE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 Augmentation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0" name="Google Shape;420;p36"/>
          <p:cNvGrpSpPr/>
          <p:nvPr/>
        </p:nvGrpSpPr>
        <p:grpSpPr>
          <a:xfrm>
            <a:off x="9156861" y="1836420"/>
            <a:ext cx="1547836" cy="1547836"/>
            <a:chOff x="8196086" y="896199"/>
            <a:chExt cx="1547836" cy="1547836"/>
          </a:xfrm>
        </p:grpSpPr>
        <p:sp>
          <p:nvSpPr>
            <p:cNvPr id="421" name="Google Shape;421;p36"/>
            <p:cNvSpPr/>
            <p:nvPr/>
          </p:nvSpPr>
          <p:spPr>
            <a:xfrm>
              <a:off x="8196086" y="896199"/>
              <a:ext cx="1547836" cy="154783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2" name="Google Shape;422;p36" descr="Icon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359335" y="1126466"/>
              <a:ext cx="1054289" cy="105428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38" descr="A picture containing outdoor, dark, light, sitt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4" y="0"/>
            <a:ext cx="1219199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8"/>
          <p:cNvSpPr txBox="1"/>
          <p:nvPr/>
        </p:nvSpPr>
        <p:spPr>
          <a:xfrm>
            <a:off x="1293002" y="2341501"/>
            <a:ext cx="9606000" cy="19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de-DE" sz="80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Thank you all </a:t>
            </a:r>
            <a:endParaRPr sz="8000" b="1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body" idx="1"/>
          </p:nvPr>
        </p:nvSpPr>
        <p:spPr>
          <a:xfrm>
            <a:off x="192088" y="1640840"/>
            <a:ext cx="5337137" cy="4348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387350">
              <a:buSzPts val="2500"/>
              <a:buChar char="-"/>
            </a:pPr>
            <a:r>
              <a:rPr lang="en-US" sz="2400" dirty="0"/>
              <a:t>Data augmentation is a method used in machine learning to </a:t>
            </a:r>
            <a:r>
              <a:rPr lang="en-US" sz="2400" b="1" dirty="0"/>
              <a:t>expand and enrich a dataset</a:t>
            </a:r>
            <a:r>
              <a:rPr lang="en-US" sz="2400" dirty="0"/>
              <a:t> by applying various </a:t>
            </a:r>
            <a:r>
              <a:rPr lang="en-US" sz="2400" dirty="0" smtClean="0"/>
              <a:t>transformations. </a:t>
            </a:r>
            <a:endParaRPr lang="de-DE" sz="2500" dirty="0" smtClean="0"/>
          </a:p>
          <a:p>
            <a:pPr marL="457200" lvl="0" indent="-387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Char char="-"/>
            </a:pPr>
            <a:r>
              <a:rPr lang="de-DE" sz="2500" b="1" dirty="0" smtClean="0"/>
              <a:t>Expand </a:t>
            </a:r>
            <a:r>
              <a:rPr lang="de-DE" sz="2500" b="1" dirty="0"/>
              <a:t>the size of a training set </a:t>
            </a:r>
            <a:endParaRPr sz="2500" b="1" dirty="0"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de-DE" sz="2500" b="1" dirty="0"/>
              <a:t>by creating modified data</a:t>
            </a:r>
            <a:r>
              <a:rPr lang="de-DE" sz="2500" dirty="0"/>
              <a:t> from </a:t>
            </a:r>
            <a:endParaRPr sz="2500" dirty="0"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de-DE" sz="2500" dirty="0"/>
              <a:t>the existing one</a:t>
            </a:r>
            <a:r>
              <a:rPr lang="de-DE" sz="2500" dirty="0" smtClean="0"/>
              <a:t>.</a:t>
            </a:r>
          </a:p>
          <a:p>
            <a:pPr indent="0">
              <a:buNone/>
            </a:pPr>
            <a:r>
              <a:rPr lang="en-US" sz="2400" dirty="0" err="1" smtClean="0"/>
              <a:t>e.g</a:t>
            </a:r>
            <a:endParaRPr lang="en-US" sz="2400" dirty="0" smtClean="0"/>
          </a:p>
          <a:p>
            <a:pPr indent="0">
              <a:buNone/>
            </a:pPr>
            <a:r>
              <a:rPr lang="en-US" sz="2400" dirty="0"/>
              <a:t>R</a:t>
            </a:r>
            <a:r>
              <a:rPr lang="en-US" sz="2400" dirty="0" smtClean="0"/>
              <a:t>otating</a:t>
            </a:r>
            <a:r>
              <a:rPr lang="en-US" sz="2400" dirty="0"/>
              <a:t>, </a:t>
            </a:r>
            <a:r>
              <a:rPr lang="en-US" sz="2400" dirty="0" smtClean="0"/>
              <a:t>Flipping, Resizing</a:t>
            </a:r>
          </a:p>
          <a:p>
            <a:pPr indent="0">
              <a:buNone/>
            </a:pPr>
            <a:r>
              <a:rPr lang="en-US" sz="2400" dirty="0"/>
              <a:t>A</a:t>
            </a:r>
            <a:r>
              <a:rPr lang="en-US" sz="2400" dirty="0" smtClean="0"/>
              <a:t>dding noise to increase diversity</a:t>
            </a:r>
            <a:endParaRPr sz="2500" dirty="0"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  <a:p>
            <a:pPr marL="9144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rPr lang="de-DE"/>
              <a:t>SEMINAR WEB ENGINEERING (WS 2020/2021)</a:t>
            </a:r>
            <a:br>
              <a:rPr lang="de-DE"/>
            </a:br>
            <a:r>
              <a:rPr lang="de-DE"/>
              <a:t>DATA AUGMENTATION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de-DE"/>
              <a:t>What is Data Augmentation? </a:t>
            </a:r>
            <a:endParaRPr/>
          </a:p>
        </p:txBody>
      </p:sp>
      <p:pic>
        <p:nvPicPr>
          <p:cNvPr id="104" name="Google Shape;10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9225" y="785425"/>
            <a:ext cx="6662776" cy="570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de-DE"/>
              <a:t> </a:t>
            </a:r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rPr lang="de-DE"/>
              <a:t>SEMINAR WEB ENGINEERING (WS 2020/2021)</a:t>
            </a:r>
            <a:br>
              <a:rPr lang="de-DE"/>
            </a:br>
            <a:r>
              <a:rPr lang="de-DE"/>
              <a:t>DATA AUGMENTATION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de-DE"/>
              <a:t>Purpose of Data Augmentation </a:t>
            </a:r>
            <a:endParaRPr/>
          </a:p>
        </p:txBody>
      </p:sp>
      <p:pic>
        <p:nvPicPr>
          <p:cNvPr id="113" name="Google Shape;11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925" y="2316899"/>
            <a:ext cx="2224200" cy="22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89650" y="2035200"/>
            <a:ext cx="2814625" cy="28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62050" y="1836550"/>
            <a:ext cx="3013275" cy="301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/>
          <p:nvPr/>
        </p:nvSpPr>
        <p:spPr>
          <a:xfrm>
            <a:off x="773100" y="5134825"/>
            <a:ext cx="19113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Enlarge dataset</a:t>
            </a:r>
            <a:endParaRPr sz="2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16"/>
          <p:cNvSpPr txBox="1"/>
          <p:nvPr/>
        </p:nvSpPr>
        <p:spPr>
          <a:xfrm>
            <a:off x="4988775" y="5134825"/>
            <a:ext cx="20511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Prevent overfitting</a:t>
            </a:r>
            <a:endParaRPr sz="2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8693838" y="5185525"/>
            <a:ext cx="31497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Improve performance model</a:t>
            </a:r>
            <a:endParaRPr sz="2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body" idx="1"/>
          </p:nvPr>
        </p:nvSpPr>
        <p:spPr>
          <a:xfrm>
            <a:off x="150" y="1996450"/>
            <a:ext cx="12192000" cy="43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de-DE"/>
              <a:t> </a:t>
            </a:r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rPr lang="de-DE"/>
              <a:t>SEMINAR WEB ENGINEERING (WS 2020/2021)</a:t>
            </a:r>
            <a:br>
              <a:rPr lang="de-DE"/>
            </a:br>
            <a:r>
              <a:rPr lang="de-DE"/>
              <a:t>DATA AUGMENTATION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de-DE"/>
              <a:t>What to Augment!</a:t>
            </a:r>
            <a:endParaRPr/>
          </a:p>
        </p:txBody>
      </p:sp>
      <p:sp>
        <p:nvSpPr>
          <p:cNvPr id="127" name="Google Shape;127;p17"/>
          <p:cNvSpPr txBox="1"/>
          <p:nvPr/>
        </p:nvSpPr>
        <p:spPr>
          <a:xfrm>
            <a:off x="769450" y="4576800"/>
            <a:ext cx="1224000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Audio</a:t>
            </a:r>
            <a:endParaRPr sz="2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17"/>
          <p:cNvSpPr txBox="1"/>
          <p:nvPr/>
        </p:nvSpPr>
        <p:spPr>
          <a:xfrm>
            <a:off x="4080050" y="4609825"/>
            <a:ext cx="12240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Texts</a:t>
            </a:r>
            <a:endParaRPr sz="2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7390650" y="4601900"/>
            <a:ext cx="15147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Images</a:t>
            </a:r>
            <a:endParaRPr sz="2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9761375" y="4609825"/>
            <a:ext cx="2278200" cy="12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Any other        </a:t>
            </a:r>
            <a:endParaRPr sz="2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de-DE" sz="2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types</a:t>
            </a:r>
            <a:endParaRPr sz="2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1" name="Google Shape;131;p17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23774" y="2376028"/>
            <a:ext cx="1886102" cy="1886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11410" y="2376028"/>
            <a:ext cx="1886102" cy="1886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 descr="Shap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240366">
            <a:off x="764637" y="2524796"/>
            <a:ext cx="1588564" cy="158855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7"/>
          <p:cNvSpPr/>
          <p:nvPr/>
        </p:nvSpPr>
        <p:spPr>
          <a:xfrm>
            <a:off x="9963100" y="2360700"/>
            <a:ext cx="1886100" cy="18861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7"/>
          <p:cNvSpPr/>
          <p:nvPr/>
        </p:nvSpPr>
        <p:spPr>
          <a:xfrm>
            <a:off x="10702243" y="3130375"/>
            <a:ext cx="377400" cy="3774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11194924" y="3130375"/>
            <a:ext cx="377400" cy="3774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7"/>
          <p:cNvSpPr/>
          <p:nvPr/>
        </p:nvSpPr>
        <p:spPr>
          <a:xfrm>
            <a:off x="10239972" y="3130375"/>
            <a:ext cx="377400" cy="3774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92088" y="1996440"/>
            <a:ext cx="6344179" cy="1847427"/>
          </a:xfrm>
        </p:spPr>
        <p:txBody>
          <a:bodyPr>
            <a:normAutofit fontScale="85000" lnSpcReduction="10000"/>
          </a:bodyPr>
          <a:lstStyle/>
          <a:p>
            <a:pPr marL="50800" indent="0">
              <a:buNone/>
            </a:pPr>
            <a:r>
              <a:rPr lang="en-US" b="1" dirty="0" smtClean="0"/>
              <a:t>NLP</a:t>
            </a:r>
            <a:endParaRPr lang="en-US" b="1" dirty="0"/>
          </a:p>
          <a:p>
            <a:r>
              <a:rPr lang="en-US" dirty="0"/>
              <a:t>S</a:t>
            </a:r>
            <a:r>
              <a:rPr lang="en-US" dirty="0" smtClean="0"/>
              <a:t>ynonym replacement</a:t>
            </a:r>
          </a:p>
          <a:p>
            <a:r>
              <a:rPr lang="en-US" dirty="0"/>
              <a:t>R</a:t>
            </a:r>
            <a:r>
              <a:rPr lang="en-US" dirty="0" smtClean="0"/>
              <a:t>andom </a:t>
            </a:r>
            <a:r>
              <a:rPr lang="en-US" dirty="0"/>
              <a:t>insertion/deletion of </a:t>
            </a:r>
            <a:r>
              <a:rPr lang="en-US" dirty="0" smtClean="0"/>
              <a:t>words</a:t>
            </a:r>
          </a:p>
          <a:p>
            <a:r>
              <a:rPr lang="en-US" dirty="0"/>
              <a:t>P</a:t>
            </a:r>
            <a:r>
              <a:rPr lang="en-US" dirty="0" smtClean="0"/>
              <a:t>araphrasing</a:t>
            </a:r>
            <a:r>
              <a:rPr lang="en-US" dirty="0"/>
              <a:t>, and language translation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How we can achieve Data Augmentation?</a:t>
            </a:r>
            <a:endParaRPr lang="en-US" sz="3200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234421" y="4052147"/>
            <a:ext cx="8477779" cy="252645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 lnSpcReduction="20000"/>
          </a:bodyPr>
          <a:lstStyle>
            <a:lvl1pPr marL="457200" marR="0" lvl="0" indent="-4064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kern="1200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kern="1200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kern="1200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kern="1200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kern="1200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buFont typeface="Arial"/>
              <a:buNone/>
            </a:pPr>
            <a:r>
              <a:rPr lang="en-US" b="1" dirty="0" smtClean="0"/>
              <a:t>Computer Vision</a:t>
            </a:r>
          </a:p>
          <a:p>
            <a:r>
              <a:rPr lang="en-US" dirty="0"/>
              <a:t>Image </a:t>
            </a:r>
            <a:r>
              <a:rPr lang="en-US" dirty="0" smtClean="0"/>
              <a:t>Flipping</a:t>
            </a:r>
          </a:p>
          <a:p>
            <a:r>
              <a:rPr lang="en-US" dirty="0" smtClean="0"/>
              <a:t>Rotation, Scaling, Resizing</a:t>
            </a:r>
            <a:r>
              <a:rPr lang="en-US" dirty="0"/>
              <a:t>, Crop and </a:t>
            </a:r>
            <a:r>
              <a:rPr lang="en-US" dirty="0" smtClean="0"/>
              <a:t>Pad </a:t>
            </a:r>
          </a:p>
          <a:p>
            <a:r>
              <a:rPr lang="en-US" dirty="0"/>
              <a:t>Brightness and Contrast </a:t>
            </a:r>
            <a:r>
              <a:rPr lang="en-US" dirty="0" smtClean="0"/>
              <a:t>Adjustment</a:t>
            </a:r>
          </a:p>
          <a:p>
            <a:r>
              <a:rPr lang="en-US" dirty="0"/>
              <a:t>Noise Addition, Color Augmentation</a:t>
            </a:r>
            <a:endParaRPr lang="en-US" dirty="0" smtClean="0"/>
          </a:p>
          <a:p>
            <a:r>
              <a:rPr lang="en-US" dirty="0"/>
              <a:t>Data </a:t>
            </a:r>
            <a:r>
              <a:rPr lang="en-US" dirty="0" smtClean="0"/>
              <a:t>Mixing</a:t>
            </a:r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6688667" y="2138680"/>
            <a:ext cx="5503333" cy="184742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457200" marR="0" lvl="0" indent="-4064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kern="1200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kern="1200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kern="1200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kern="1200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kern="1200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buFont typeface="Arial"/>
              <a:buNone/>
            </a:pPr>
            <a:r>
              <a:rPr lang="en-US" b="1" dirty="0" smtClean="0"/>
              <a:t>Audio processing</a:t>
            </a:r>
          </a:p>
          <a:p>
            <a:r>
              <a:rPr lang="en-US" dirty="0"/>
              <a:t>Background </a:t>
            </a:r>
            <a:r>
              <a:rPr lang="en-US" dirty="0" smtClean="0"/>
              <a:t>Noise</a:t>
            </a:r>
          </a:p>
          <a:p>
            <a:r>
              <a:rPr lang="en-US" dirty="0"/>
              <a:t>Pitch </a:t>
            </a:r>
            <a:r>
              <a:rPr lang="en-US" dirty="0" smtClean="0"/>
              <a:t>Shifting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233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>
            <a:spLocks noGrp="1"/>
          </p:cNvSpPr>
          <p:nvPr>
            <p:ph type="body" idx="1"/>
          </p:nvPr>
        </p:nvSpPr>
        <p:spPr>
          <a:xfrm>
            <a:off x="192100" y="1637476"/>
            <a:ext cx="11807700" cy="47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de-DE"/>
              <a:t> </a:t>
            </a:r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rPr lang="de-DE"/>
              <a:t>SEMINAR WEB ENGINEERING (WS 2020/2021)</a:t>
            </a:r>
            <a:br>
              <a:rPr lang="de-DE"/>
            </a:br>
            <a:r>
              <a:rPr lang="de-DE"/>
              <a:t>DATA AUGMENTATION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de-DE"/>
              <a:t>Data Augmentation techniques : For Images</a:t>
            </a:r>
            <a:endParaRPr/>
          </a:p>
        </p:txBody>
      </p:sp>
      <p:pic>
        <p:nvPicPr>
          <p:cNvPr id="146" name="Google Shape;14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775" y="1744250"/>
            <a:ext cx="6069299" cy="131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4775" y="3310525"/>
            <a:ext cx="6069299" cy="151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8225" y="4965775"/>
            <a:ext cx="6022407" cy="151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8"/>
          <p:cNvSpPr txBox="1"/>
          <p:nvPr/>
        </p:nvSpPr>
        <p:spPr>
          <a:xfrm>
            <a:off x="8005125" y="2111875"/>
            <a:ext cx="3173100" cy="468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Geometric transformations</a:t>
            </a:r>
            <a:endParaRPr sz="18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8"/>
          <p:cNvSpPr/>
          <p:nvPr/>
        </p:nvSpPr>
        <p:spPr>
          <a:xfrm>
            <a:off x="6407475" y="2111875"/>
            <a:ext cx="1388400" cy="4683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8"/>
          <p:cNvSpPr txBox="1"/>
          <p:nvPr/>
        </p:nvSpPr>
        <p:spPr>
          <a:xfrm>
            <a:off x="8005125" y="3765269"/>
            <a:ext cx="3173100" cy="468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Color space transformations</a:t>
            </a:r>
            <a:endParaRPr sz="18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18"/>
          <p:cNvSpPr/>
          <p:nvPr/>
        </p:nvSpPr>
        <p:spPr>
          <a:xfrm>
            <a:off x="6485025" y="3765269"/>
            <a:ext cx="1245900" cy="4683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8"/>
          <p:cNvSpPr txBox="1"/>
          <p:nvPr/>
        </p:nvSpPr>
        <p:spPr>
          <a:xfrm>
            <a:off x="8005125" y="5541175"/>
            <a:ext cx="1736100" cy="468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 dirty="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Mixing images</a:t>
            </a:r>
            <a:endParaRPr sz="18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18"/>
          <p:cNvSpPr/>
          <p:nvPr/>
        </p:nvSpPr>
        <p:spPr>
          <a:xfrm>
            <a:off x="6425275" y="5541175"/>
            <a:ext cx="1245900" cy="4683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>
            <a:spLocks noGrp="1"/>
          </p:cNvSpPr>
          <p:nvPr>
            <p:ph type="body" idx="1"/>
          </p:nvPr>
        </p:nvSpPr>
        <p:spPr>
          <a:xfrm>
            <a:off x="192138" y="2123890"/>
            <a:ext cx="11807700" cy="43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de-DE" sz="2500" b="1" dirty="0"/>
              <a:t>In my presentation focus topic is Data Augmentation.</a:t>
            </a:r>
            <a:endParaRPr sz="2500" b="1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5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de-DE" sz="2500" dirty="0"/>
              <a:t>In my presentation </a:t>
            </a:r>
            <a:r>
              <a:rPr lang="de-DE" sz="2500" b="1" dirty="0">
                <a:solidFill>
                  <a:srgbClr val="FF0000"/>
                </a:solidFill>
              </a:rPr>
              <a:t>theme </a:t>
            </a:r>
            <a:r>
              <a:rPr lang="de-DE" sz="2500" dirty="0"/>
              <a:t>topic is Data Augmentation -- Synonym Replacement</a:t>
            </a:r>
            <a:endParaRPr sz="25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de-DE" sz="2500" dirty="0"/>
              <a:t>In my presentation focus topic is Data Augmentation </a:t>
            </a:r>
            <a:r>
              <a:rPr lang="de-DE" sz="2500" b="1" dirty="0">
                <a:solidFill>
                  <a:srgbClr val="FF0000"/>
                </a:solidFill>
              </a:rPr>
              <a:t>techniques</a:t>
            </a:r>
            <a:r>
              <a:rPr lang="de-DE" sz="2500" dirty="0"/>
              <a:t> -- Random Insertion</a:t>
            </a:r>
            <a:endParaRPr sz="25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de-DE" sz="2500" dirty="0"/>
              <a:t>In my presentation </a:t>
            </a:r>
            <a:r>
              <a:rPr lang="de-DE" sz="2500" b="1" dirty="0">
                <a:solidFill>
                  <a:srgbClr val="FF0000"/>
                </a:solidFill>
              </a:rPr>
              <a:t>topic focus </a:t>
            </a:r>
            <a:r>
              <a:rPr lang="de-DE" sz="2500" dirty="0"/>
              <a:t>is Data Augmentation -- Random Swap</a:t>
            </a:r>
            <a:endParaRPr sz="25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de-DE" sz="2500" dirty="0"/>
              <a:t>In my presentation focus topic Data Augmentation --Random Deletion</a:t>
            </a:r>
            <a:endParaRPr sz="25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5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5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5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5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5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500" dirty="0"/>
          </a:p>
        </p:txBody>
      </p:sp>
      <p:sp>
        <p:nvSpPr>
          <p:cNvPr id="161" name="Google Shape;161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rPr lang="de-DE"/>
              <a:t>SEMINAR WEB ENGINEERING (WS 2020/2021)</a:t>
            </a:r>
            <a:br>
              <a:rPr lang="de-DE"/>
            </a:br>
            <a:r>
              <a:rPr lang="de-DE"/>
              <a:t>DATA AUGMENTATION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Data Augmentation techniques : For Text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 txBox="1">
            <a:spLocks noGrp="1"/>
          </p:cNvSpPr>
          <p:nvPr>
            <p:ph type="body" idx="1"/>
          </p:nvPr>
        </p:nvSpPr>
        <p:spPr>
          <a:xfrm>
            <a:off x="192100" y="3116250"/>
            <a:ext cx="4733700" cy="32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7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Char char="-"/>
            </a:pPr>
            <a:r>
              <a:rPr lang="de-DE" sz="2500"/>
              <a:t>Noise Injection</a:t>
            </a:r>
            <a:endParaRPr sz="2500"/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de-DE" sz="2500"/>
              <a:t>Shifting</a:t>
            </a:r>
            <a:endParaRPr sz="2500"/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de-DE" sz="2500"/>
              <a:t>Changing the speed of the Tape</a:t>
            </a:r>
            <a:endParaRPr sz="2500"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500"/>
          </a:p>
        </p:txBody>
      </p:sp>
      <p:sp>
        <p:nvSpPr>
          <p:cNvPr id="169" name="Google Shape;169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rPr lang="de-DE"/>
              <a:t>SEMINAR WEB ENGINEERING (WS 2020/2021)</a:t>
            </a:r>
            <a:br>
              <a:rPr lang="de-DE"/>
            </a:br>
            <a:r>
              <a:rPr lang="de-DE"/>
              <a:t>DATA AUGMENTATION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170" name="Google Shape;170;p20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Data Augmentation techniques : For Audio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171" name="Google Shape;17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42750" y="1559300"/>
            <a:ext cx="7370300" cy="468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</TotalTime>
  <Words>1177</Words>
  <Application>Microsoft Office PowerPoint</Application>
  <PresentationFormat>Custom</PresentationFormat>
  <Paragraphs>226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Roboto</vt:lpstr>
      <vt:lpstr>Calibri</vt:lpstr>
      <vt:lpstr>Office Theme</vt:lpstr>
      <vt:lpstr>PowerPoint Presentation</vt:lpstr>
      <vt:lpstr>PowerPoint Presentation</vt:lpstr>
      <vt:lpstr>SEMINAR WEB ENGINEERING (WS 2020/2021) DATA AUGMENTATION </vt:lpstr>
      <vt:lpstr>SEMINAR WEB ENGINEERING (WS 2020/2021) DATA AUGMENTATION </vt:lpstr>
      <vt:lpstr>SEMINAR WEB ENGINEERING (WS 2020/2021) DATA AUGMENTATION </vt:lpstr>
      <vt:lpstr>PowerPoint Presentation</vt:lpstr>
      <vt:lpstr>SEMINAR WEB ENGINEERING (WS 2020/2021) DATA AUGMENTATION </vt:lpstr>
      <vt:lpstr>SEMINAR WEB ENGINEERING (WS 2020/2021) DATA AUGMENTATION </vt:lpstr>
      <vt:lpstr>SEMINAR WEB ENGINEERING (WS 2020/2021) DATA AUGMENTATION </vt:lpstr>
      <vt:lpstr>SEMINAR WEB ENGINEERING (WS 2020/2021) DATA AUGMENTATION</vt:lpstr>
      <vt:lpstr>SEMINAR WEB ENGINEERING (WS 2020/2021) DATA AUGMENTATION</vt:lpstr>
      <vt:lpstr>SEMINAR WEB ENGINEERING (WS 2020/2021) DATA AUGMENTATION</vt:lpstr>
      <vt:lpstr>SEMINAR WEB ENGINEERING (WS 2020/2021) DATA AUGMENTATION</vt:lpstr>
      <vt:lpstr>SEMINAR WEB ENGINEERING (WS 2020/2021) DATA AUGMENTATION</vt:lpstr>
      <vt:lpstr>SEMINAR WEB ENGINEERING (WS 2020/2021) DATA AUGMENTATION</vt:lpstr>
      <vt:lpstr>SEMINAR WEB ENGINEERING (WS 2020/2021) DATA AUGMENTATION</vt:lpstr>
      <vt:lpstr>SEMINAR WEB ENGINEERING (WS 2020/2021) DATA AUGMENTATION</vt:lpstr>
      <vt:lpstr>SEMINAR WEB ENGINEERING (WS 2020/2021) DATA AUGMENTATION</vt:lpstr>
      <vt:lpstr>SEMINAR WEB ENGINEERING (WS 2020/2021) DATA AUGMENTATION</vt:lpstr>
      <vt:lpstr>SEMINAR WEB ENGINEERING (WS 2020/2021) DATA AUGMENTATION</vt:lpstr>
      <vt:lpstr>SEMINAR WEB ENGINEERING (WS 2020/2021) DATA AUGMENTATION</vt:lpstr>
      <vt:lpstr>SEMINAR WEB ENGINEERING (WS 2020/2021) DATA AUGMENTATION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SHAH</cp:lastModifiedBy>
  <cp:revision>8</cp:revision>
  <dcterms:modified xsi:type="dcterms:W3CDTF">2024-02-22T06:41:13Z</dcterms:modified>
</cp:coreProperties>
</file>